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Montserrat SemiBold"/>
      <p:regular r:id="rId19"/>
      <p:bold r:id="rId20"/>
      <p:italic r:id="rId21"/>
      <p:boldItalic r:id="rId22"/>
    </p:embeddedFont>
    <p:embeddedFont>
      <p:font typeface="Roboto Medium"/>
      <p:regular r:id="rId23"/>
      <p:bold r:id="rId24"/>
      <p:italic r:id="rId25"/>
      <p:boldItalic r:id="rId26"/>
    </p:embeddedFont>
    <p:embeddedFont>
      <p:font typeface="Proxima Nova"/>
      <p:regular r:id="rId27"/>
      <p:bold r:id="rId28"/>
      <p:italic r:id="rId29"/>
      <p:boldItalic r:id="rId30"/>
    </p:embeddedFont>
    <p:embeddedFont>
      <p:font typeface="Montserrat"/>
      <p:regular r:id="rId31"/>
      <p:bold r:id="rId32"/>
      <p:italic r:id="rId33"/>
      <p:boldItalic r:id="rId34"/>
    </p:embeddedFont>
    <p:embeddedFont>
      <p:font typeface="Montserrat Medium"/>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SemiBold-bold.fntdata"/><Relationship Id="rId22" Type="http://schemas.openxmlformats.org/officeDocument/2006/relationships/font" Target="fonts/MontserratSemiBold-boldItalic.fntdata"/><Relationship Id="rId21" Type="http://schemas.openxmlformats.org/officeDocument/2006/relationships/font" Target="fonts/MontserratSemiBold-italic.fntdata"/><Relationship Id="rId24" Type="http://schemas.openxmlformats.org/officeDocument/2006/relationships/font" Target="fonts/RobotoMedium-bold.fntdata"/><Relationship Id="rId23" Type="http://schemas.openxmlformats.org/officeDocument/2006/relationships/font" Target="fonts/RobotoMedium-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Medium-boldItalic.fntdata"/><Relationship Id="rId25" Type="http://schemas.openxmlformats.org/officeDocument/2006/relationships/font" Target="fonts/RobotoMedium-italic.fntdata"/><Relationship Id="rId28" Type="http://schemas.openxmlformats.org/officeDocument/2006/relationships/font" Target="fonts/ProximaNova-bold.fntdata"/><Relationship Id="rId27" Type="http://schemas.openxmlformats.org/officeDocument/2006/relationships/font" Target="fonts/ProximaNova-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roximaNova-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regular.fntdata"/><Relationship Id="rId30" Type="http://schemas.openxmlformats.org/officeDocument/2006/relationships/font" Target="fonts/ProximaNova-boldItalic.fntdata"/><Relationship Id="rId11" Type="http://schemas.openxmlformats.org/officeDocument/2006/relationships/slide" Target="slides/slide6.xml"/><Relationship Id="rId33" Type="http://schemas.openxmlformats.org/officeDocument/2006/relationships/font" Target="fonts/Montserrat-italic.fntdata"/><Relationship Id="rId10" Type="http://schemas.openxmlformats.org/officeDocument/2006/relationships/slide" Target="slides/slide5.xml"/><Relationship Id="rId32" Type="http://schemas.openxmlformats.org/officeDocument/2006/relationships/font" Target="fonts/Montserrat-bold.fntdata"/><Relationship Id="rId13" Type="http://schemas.openxmlformats.org/officeDocument/2006/relationships/slide" Target="slides/slide8.xml"/><Relationship Id="rId35" Type="http://schemas.openxmlformats.org/officeDocument/2006/relationships/font" Target="fonts/MontserratMedium-regular.fntdata"/><Relationship Id="rId12" Type="http://schemas.openxmlformats.org/officeDocument/2006/relationships/slide" Target="slides/slide7.xml"/><Relationship Id="rId34" Type="http://schemas.openxmlformats.org/officeDocument/2006/relationships/font" Target="fonts/Montserrat-boldItalic.fntdata"/><Relationship Id="rId15" Type="http://schemas.openxmlformats.org/officeDocument/2006/relationships/slide" Target="slides/slide10.xml"/><Relationship Id="rId37" Type="http://schemas.openxmlformats.org/officeDocument/2006/relationships/font" Target="fonts/MontserratMedium-italic.fntdata"/><Relationship Id="rId14" Type="http://schemas.openxmlformats.org/officeDocument/2006/relationships/slide" Target="slides/slide9.xml"/><Relationship Id="rId36" Type="http://schemas.openxmlformats.org/officeDocument/2006/relationships/font" Target="fonts/MontserratMedium-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MontserratMedium-boldItalic.fntdata"/><Relationship Id="rId19" Type="http://schemas.openxmlformats.org/officeDocument/2006/relationships/font" Target="fonts/MontserratSemiBold-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fce57d461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fce57d461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fce57d4617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fce57d4617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fce57d4617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fce57d4617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fce57d4617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fce57d4617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fce57d4617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fce57d4617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fce57d461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fce57d461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fce57d46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fce57d46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fce57d461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fce57d461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fce57d461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fce57d461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fce57d4617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fce57d461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fce57d4617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fce57d4617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fce57d4617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fce57d4617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fce57d4617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fce57d461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16.png"/><Relationship Id="rId6" Type="http://schemas.openxmlformats.org/officeDocument/2006/relationships/image" Target="../media/image15.png"/><Relationship Id="rId7"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12.png"/><Relationship Id="rId6" Type="http://schemas.openxmlformats.org/officeDocument/2006/relationships/image" Target="../media/image18.png"/><Relationship Id="rId7"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7.png"/><Relationship Id="rId5"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3.png"/><Relationship Id="rId6"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262250" y="1540225"/>
            <a:ext cx="8520600" cy="727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GB" sz="3500">
                <a:latin typeface="Montserrat"/>
                <a:ea typeface="Montserrat"/>
                <a:cs typeface="Montserrat"/>
                <a:sym typeface="Montserrat"/>
              </a:rPr>
              <a:t>CAR</a:t>
            </a:r>
            <a:r>
              <a:rPr b="1" lang="en-GB" sz="3500">
                <a:latin typeface="Montserrat"/>
                <a:ea typeface="Montserrat"/>
                <a:cs typeface="Montserrat"/>
                <a:sym typeface="Montserrat"/>
              </a:rPr>
              <a:t> PRICE PREDICTION</a:t>
            </a:r>
            <a:endParaRPr b="1" sz="3500">
              <a:latin typeface="Montserrat"/>
              <a:ea typeface="Montserrat"/>
              <a:cs typeface="Montserrat"/>
              <a:sym typeface="Montserrat"/>
            </a:endParaRPr>
          </a:p>
        </p:txBody>
      </p:sp>
      <p:sp>
        <p:nvSpPr>
          <p:cNvPr id="55" name="Google Shape;55;p13"/>
          <p:cNvSpPr txBox="1"/>
          <p:nvPr>
            <p:ph idx="1" type="subTitle"/>
          </p:nvPr>
        </p:nvSpPr>
        <p:spPr>
          <a:xfrm>
            <a:off x="6090250" y="4042300"/>
            <a:ext cx="2381700" cy="514800"/>
          </a:xfrm>
          <a:prstGeom prst="rect">
            <a:avLst/>
          </a:prstGeom>
        </p:spPr>
        <p:txBody>
          <a:bodyPr anchorCtr="0" anchor="t" bIns="91425" lIns="91425" spcFirstLastPara="1" rIns="91425" wrap="square" tIns="91425">
            <a:normAutofit fontScale="92500"/>
          </a:bodyPr>
          <a:lstStyle/>
          <a:p>
            <a:pPr indent="-346075" lvl="0" marL="457200" rtl="0" algn="ctr">
              <a:spcBef>
                <a:spcPts val="0"/>
              </a:spcBef>
              <a:spcAft>
                <a:spcPts val="0"/>
              </a:spcAft>
              <a:buClr>
                <a:srgbClr val="000000"/>
              </a:buClr>
              <a:buSzPct val="100000"/>
              <a:buFont typeface="Montserrat SemiBold"/>
              <a:buChar char="-"/>
            </a:pPr>
            <a:r>
              <a:rPr lang="en-GB" sz="2000">
                <a:solidFill>
                  <a:srgbClr val="000000"/>
                </a:solidFill>
                <a:latin typeface="Montserrat SemiBold"/>
                <a:ea typeface="Montserrat SemiBold"/>
                <a:cs typeface="Montserrat SemiBold"/>
                <a:sym typeface="Montserrat SemiBold"/>
              </a:rPr>
              <a:t>JYOTI TRIVEDI</a:t>
            </a:r>
            <a:endParaRPr sz="2000">
              <a:solidFill>
                <a:srgbClr val="000000"/>
              </a:solidFill>
              <a:latin typeface="Montserrat SemiBold"/>
              <a:ea typeface="Montserrat SemiBold"/>
              <a:cs typeface="Montserrat SemiBold"/>
              <a:sym typeface="Montserrat SemiBold"/>
            </a:endParaRPr>
          </a:p>
        </p:txBody>
      </p:sp>
      <p:pic>
        <p:nvPicPr>
          <p:cNvPr id="56" name="Google Shape;56;p13"/>
          <p:cNvPicPr preferRelativeResize="0"/>
          <p:nvPr/>
        </p:nvPicPr>
        <p:blipFill>
          <a:blip r:embed="rId3">
            <a:alphaModFix/>
          </a:blip>
          <a:stretch>
            <a:fillRect/>
          </a:stretch>
        </p:blipFill>
        <p:spPr>
          <a:xfrm>
            <a:off x="7820892" y="183575"/>
            <a:ext cx="1149500" cy="373175"/>
          </a:xfrm>
          <a:prstGeom prst="rect">
            <a:avLst/>
          </a:prstGeom>
          <a:noFill/>
          <a:ln>
            <a:noFill/>
          </a:ln>
        </p:spPr>
      </p:pic>
      <p:sp>
        <p:nvSpPr>
          <p:cNvPr id="57" name="Google Shape;57;p13"/>
          <p:cNvSpPr/>
          <p:nvPr/>
        </p:nvSpPr>
        <p:spPr>
          <a:xfrm>
            <a:off x="-75" y="0"/>
            <a:ext cx="9144000" cy="5143500"/>
          </a:xfrm>
          <a:prstGeom prst="frame">
            <a:avLst>
              <a:gd fmla="val 688" name="adj1"/>
            </a:avLst>
          </a:prstGeom>
          <a:solidFill>
            <a:srgbClr val="4C11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1789475" y="2220625"/>
            <a:ext cx="798300" cy="46800"/>
          </a:xfrm>
          <a:prstGeom prst="roundRect">
            <a:avLst>
              <a:gd fmla="val 50000" name="adj"/>
            </a:avLst>
          </a:pr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311700" y="296675"/>
            <a:ext cx="46905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GB" sz="2020">
                <a:latin typeface="Roboto Medium"/>
                <a:ea typeface="Roboto Medium"/>
                <a:cs typeface="Roboto Medium"/>
                <a:sym typeface="Roboto Medium"/>
              </a:rPr>
              <a:t>LEARNING ALGORITHM</a:t>
            </a:r>
            <a:endParaRPr sz="2020">
              <a:latin typeface="Roboto Medium"/>
              <a:ea typeface="Roboto Medium"/>
              <a:cs typeface="Roboto Medium"/>
              <a:sym typeface="Roboto Medium"/>
            </a:endParaRPr>
          </a:p>
        </p:txBody>
      </p:sp>
      <p:sp>
        <p:nvSpPr>
          <p:cNvPr id="147" name="Google Shape;147;p22"/>
          <p:cNvSpPr/>
          <p:nvPr/>
        </p:nvSpPr>
        <p:spPr>
          <a:xfrm>
            <a:off x="-75" y="0"/>
            <a:ext cx="9144000" cy="5143500"/>
          </a:xfrm>
          <a:prstGeom prst="frame">
            <a:avLst>
              <a:gd fmla="val 688" name="adj1"/>
            </a:avLst>
          </a:prstGeom>
          <a:solidFill>
            <a:srgbClr val="4C11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8" name="Google Shape;148;p22"/>
          <p:cNvPicPr preferRelativeResize="0"/>
          <p:nvPr/>
        </p:nvPicPr>
        <p:blipFill>
          <a:blip r:embed="rId3">
            <a:alphaModFix/>
          </a:blip>
          <a:stretch>
            <a:fillRect/>
          </a:stretch>
        </p:blipFill>
        <p:spPr>
          <a:xfrm>
            <a:off x="7820892" y="183575"/>
            <a:ext cx="1149500" cy="373175"/>
          </a:xfrm>
          <a:prstGeom prst="rect">
            <a:avLst/>
          </a:prstGeom>
          <a:noFill/>
          <a:ln>
            <a:noFill/>
          </a:ln>
        </p:spPr>
      </p:pic>
      <p:sp>
        <p:nvSpPr>
          <p:cNvPr id="149" name="Google Shape;149;p22"/>
          <p:cNvSpPr/>
          <p:nvPr/>
        </p:nvSpPr>
        <p:spPr>
          <a:xfrm>
            <a:off x="423925" y="749075"/>
            <a:ext cx="798300" cy="46800"/>
          </a:xfrm>
          <a:prstGeom prst="roundRect">
            <a:avLst>
              <a:gd fmla="val 50000" name="adj"/>
            </a:avLst>
          </a:pr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2"/>
          <p:cNvSpPr txBox="1"/>
          <p:nvPr/>
        </p:nvSpPr>
        <p:spPr>
          <a:xfrm>
            <a:off x="352175" y="1072875"/>
            <a:ext cx="237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Montserrat SemiBold"/>
                <a:ea typeface="Montserrat SemiBold"/>
                <a:cs typeface="Montserrat SemiBold"/>
                <a:sym typeface="Montserrat SemiBold"/>
              </a:rPr>
              <a:t>1. </a:t>
            </a:r>
            <a:r>
              <a:rPr lang="en-GB">
                <a:latin typeface="Montserrat SemiBold"/>
                <a:ea typeface="Montserrat SemiBold"/>
                <a:cs typeface="Montserrat SemiBold"/>
                <a:sym typeface="Montserrat SemiBold"/>
              </a:rPr>
              <a:t>Linear Regression</a:t>
            </a:r>
            <a:endParaRPr>
              <a:latin typeface="Montserrat SemiBold"/>
              <a:ea typeface="Montserrat SemiBold"/>
              <a:cs typeface="Montserrat SemiBold"/>
              <a:sym typeface="Montserrat SemiBold"/>
            </a:endParaRPr>
          </a:p>
        </p:txBody>
      </p:sp>
      <p:sp>
        <p:nvSpPr>
          <p:cNvPr id="151" name="Google Shape;151;p22"/>
          <p:cNvSpPr txBox="1"/>
          <p:nvPr/>
        </p:nvSpPr>
        <p:spPr>
          <a:xfrm>
            <a:off x="3221375" y="1039250"/>
            <a:ext cx="274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Montserrat SemiBold"/>
                <a:ea typeface="Montserrat SemiBold"/>
                <a:cs typeface="Montserrat SemiBold"/>
                <a:sym typeface="Montserrat SemiBold"/>
              </a:rPr>
              <a:t>2. Decision Tree Regression</a:t>
            </a:r>
            <a:endParaRPr b="1">
              <a:latin typeface="Proxima Nova"/>
              <a:ea typeface="Proxima Nova"/>
              <a:cs typeface="Proxima Nova"/>
              <a:sym typeface="Proxima Nova"/>
            </a:endParaRPr>
          </a:p>
        </p:txBody>
      </p:sp>
      <p:pic>
        <p:nvPicPr>
          <p:cNvPr id="152" name="Google Shape;152;p22"/>
          <p:cNvPicPr preferRelativeResize="0"/>
          <p:nvPr/>
        </p:nvPicPr>
        <p:blipFill>
          <a:blip r:embed="rId4">
            <a:alphaModFix/>
          </a:blip>
          <a:stretch>
            <a:fillRect/>
          </a:stretch>
        </p:blipFill>
        <p:spPr>
          <a:xfrm>
            <a:off x="3157725" y="1746400"/>
            <a:ext cx="3020149" cy="1766500"/>
          </a:xfrm>
          <a:prstGeom prst="rect">
            <a:avLst/>
          </a:prstGeom>
          <a:noFill/>
          <a:ln>
            <a:noFill/>
          </a:ln>
        </p:spPr>
      </p:pic>
      <p:pic>
        <p:nvPicPr>
          <p:cNvPr id="153" name="Google Shape;153;p22"/>
          <p:cNvPicPr preferRelativeResize="0"/>
          <p:nvPr/>
        </p:nvPicPr>
        <p:blipFill>
          <a:blip r:embed="rId5">
            <a:alphaModFix/>
          </a:blip>
          <a:stretch>
            <a:fillRect/>
          </a:stretch>
        </p:blipFill>
        <p:spPr>
          <a:xfrm>
            <a:off x="342185" y="1746400"/>
            <a:ext cx="2473862" cy="397039"/>
          </a:xfrm>
          <a:prstGeom prst="rect">
            <a:avLst/>
          </a:prstGeom>
          <a:noFill/>
          <a:ln>
            <a:noFill/>
          </a:ln>
        </p:spPr>
      </p:pic>
      <p:pic>
        <p:nvPicPr>
          <p:cNvPr id="154" name="Google Shape;154;p22"/>
          <p:cNvPicPr preferRelativeResize="0"/>
          <p:nvPr/>
        </p:nvPicPr>
        <p:blipFill>
          <a:blip r:embed="rId6">
            <a:alphaModFix/>
          </a:blip>
          <a:stretch>
            <a:fillRect/>
          </a:stretch>
        </p:blipFill>
        <p:spPr>
          <a:xfrm>
            <a:off x="282725" y="2416768"/>
            <a:ext cx="2744174" cy="552520"/>
          </a:xfrm>
          <a:prstGeom prst="rect">
            <a:avLst/>
          </a:prstGeom>
          <a:noFill/>
          <a:ln>
            <a:noFill/>
          </a:ln>
        </p:spPr>
      </p:pic>
      <p:sp>
        <p:nvSpPr>
          <p:cNvPr id="155" name="Google Shape;155;p22"/>
          <p:cNvSpPr txBox="1"/>
          <p:nvPr/>
        </p:nvSpPr>
        <p:spPr>
          <a:xfrm>
            <a:off x="6210625" y="1028475"/>
            <a:ext cx="287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Montserrat SemiBold"/>
                <a:ea typeface="Montserrat SemiBold"/>
                <a:cs typeface="Montserrat SemiBold"/>
                <a:sym typeface="Montserrat SemiBold"/>
              </a:rPr>
              <a:t>3. Random Forest Regression</a:t>
            </a:r>
            <a:endParaRPr b="1">
              <a:latin typeface="Proxima Nova"/>
              <a:ea typeface="Proxima Nova"/>
              <a:cs typeface="Proxima Nova"/>
              <a:sym typeface="Proxima Nova"/>
            </a:endParaRPr>
          </a:p>
        </p:txBody>
      </p:sp>
      <p:pic>
        <p:nvPicPr>
          <p:cNvPr id="156" name="Google Shape;156;p22"/>
          <p:cNvPicPr preferRelativeResize="0"/>
          <p:nvPr/>
        </p:nvPicPr>
        <p:blipFill>
          <a:blip r:embed="rId7">
            <a:alphaModFix/>
          </a:blip>
          <a:stretch>
            <a:fillRect/>
          </a:stretch>
        </p:blipFill>
        <p:spPr>
          <a:xfrm>
            <a:off x="6254075" y="1717925"/>
            <a:ext cx="2744175" cy="1878610"/>
          </a:xfrm>
          <a:prstGeom prst="rect">
            <a:avLst/>
          </a:prstGeom>
          <a:noFill/>
          <a:ln>
            <a:noFill/>
          </a:ln>
        </p:spPr>
      </p:pic>
      <p:sp>
        <p:nvSpPr>
          <p:cNvPr id="157" name="Google Shape;157;p22"/>
          <p:cNvSpPr txBox="1"/>
          <p:nvPr/>
        </p:nvSpPr>
        <p:spPr>
          <a:xfrm>
            <a:off x="423935" y="3641025"/>
            <a:ext cx="42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Montserrat SemiBold"/>
                <a:ea typeface="Montserrat SemiBold"/>
                <a:cs typeface="Montserrat SemiBold"/>
                <a:sym typeface="Montserrat SemiBold"/>
              </a:rPr>
              <a:t>4. K-Nearest Neighbour</a:t>
            </a:r>
            <a:r>
              <a:rPr lang="en-GB">
                <a:latin typeface="Montserrat SemiBold"/>
                <a:ea typeface="Montserrat SemiBold"/>
                <a:cs typeface="Montserrat SemiBold"/>
                <a:sym typeface="Montserrat SemiBold"/>
              </a:rPr>
              <a:t> Regression</a:t>
            </a:r>
            <a:endParaRPr>
              <a:latin typeface="Montserrat SemiBold"/>
              <a:ea typeface="Montserrat SemiBold"/>
              <a:cs typeface="Montserrat SemiBold"/>
              <a:sym typeface="Montserrat SemiBold"/>
            </a:endParaRPr>
          </a:p>
        </p:txBody>
      </p:sp>
      <p:sp>
        <p:nvSpPr>
          <p:cNvPr id="158" name="Google Shape;158;p22"/>
          <p:cNvSpPr txBox="1"/>
          <p:nvPr>
            <p:ph idx="1" type="body"/>
          </p:nvPr>
        </p:nvSpPr>
        <p:spPr>
          <a:xfrm>
            <a:off x="311700" y="4073000"/>
            <a:ext cx="8520600" cy="890100"/>
          </a:xfrm>
          <a:prstGeom prst="rect">
            <a:avLst/>
          </a:prstGeom>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Clr>
                <a:schemeClr val="dk1"/>
              </a:buClr>
              <a:buSzPts val="1000"/>
              <a:buFont typeface="Montserrat"/>
              <a:buChar char="●"/>
            </a:pPr>
            <a:r>
              <a:rPr lang="en-GB" sz="1000">
                <a:solidFill>
                  <a:schemeClr val="dk1"/>
                </a:solidFill>
                <a:latin typeface="Montserrat"/>
                <a:ea typeface="Montserrat"/>
                <a:cs typeface="Montserrat"/>
                <a:sym typeface="Montserrat"/>
              </a:rPr>
              <a:t>Approximates the association between independent variable &amp; </a:t>
            </a:r>
            <a:r>
              <a:rPr lang="en-GB" sz="1000">
                <a:solidFill>
                  <a:schemeClr val="dk1"/>
                </a:solidFill>
                <a:latin typeface="Montserrat"/>
                <a:ea typeface="Montserrat"/>
                <a:cs typeface="Montserrat"/>
                <a:sym typeface="Montserrat"/>
              </a:rPr>
              <a:t>continuous</a:t>
            </a:r>
            <a:r>
              <a:rPr lang="en-GB" sz="1000">
                <a:solidFill>
                  <a:schemeClr val="dk1"/>
                </a:solidFill>
                <a:latin typeface="Montserrat"/>
                <a:ea typeface="Montserrat"/>
                <a:cs typeface="Montserrat"/>
                <a:sym typeface="Montserrat"/>
              </a:rPr>
              <a:t> outcome by averaging observations from the same neighbourhood.</a:t>
            </a:r>
            <a:endParaRPr sz="1000">
              <a:solidFill>
                <a:schemeClr val="dk1"/>
              </a:solidFill>
              <a:latin typeface="Montserrat"/>
              <a:ea typeface="Montserrat"/>
              <a:cs typeface="Montserrat"/>
              <a:sym typeface="Montserrat"/>
            </a:endParaRPr>
          </a:p>
          <a:p>
            <a:pPr indent="-292100" lvl="0" marL="457200" rtl="0" algn="l">
              <a:lnSpc>
                <a:spcPct val="150000"/>
              </a:lnSpc>
              <a:spcBef>
                <a:spcPts val="0"/>
              </a:spcBef>
              <a:spcAft>
                <a:spcPts val="0"/>
              </a:spcAft>
              <a:buClr>
                <a:schemeClr val="dk1"/>
              </a:buClr>
              <a:buSzPts val="1000"/>
              <a:buFont typeface="Montserrat"/>
              <a:buChar char="●"/>
            </a:pPr>
            <a:r>
              <a:rPr lang="en-GB" sz="1000">
                <a:solidFill>
                  <a:schemeClr val="dk1"/>
                </a:solidFill>
                <a:latin typeface="Montserrat"/>
                <a:ea typeface="Montserrat"/>
                <a:cs typeface="Montserrat"/>
                <a:sym typeface="Montserrat"/>
              </a:rPr>
              <a:t>Select size to minimize the mean square error</a:t>
            </a:r>
            <a:endParaRPr sz="1000">
              <a:solidFill>
                <a:schemeClr val="dk1"/>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3"/>
          <p:cNvSpPr txBox="1"/>
          <p:nvPr>
            <p:ph type="title"/>
          </p:nvPr>
        </p:nvSpPr>
        <p:spPr>
          <a:xfrm>
            <a:off x="311700" y="296675"/>
            <a:ext cx="46905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GB" sz="2020">
                <a:latin typeface="Roboto Medium"/>
                <a:ea typeface="Roboto Medium"/>
                <a:cs typeface="Roboto Medium"/>
                <a:sym typeface="Roboto Medium"/>
              </a:rPr>
              <a:t>RESULTS</a:t>
            </a:r>
            <a:endParaRPr sz="2020">
              <a:latin typeface="Roboto Medium"/>
              <a:ea typeface="Roboto Medium"/>
              <a:cs typeface="Roboto Medium"/>
              <a:sym typeface="Roboto Medium"/>
            </a:endParaRPr>
          </a:p>
        </p:txBody>
      </p:sp>
      <p:sp>
        <p:nvSpPr>
          <p:cNvPr id="164" name="Google Shape;164;p23"/>
          <p:cNvSpPr/>
          <p:nvPr/>
        </p:nvSpPr>
        <p:spPr>
          <a:xfrm>
            <a:off x="-75" y="0"/>
            <a:ext cx="9144000" cy="5143500"/>
          </a:xfrm>
          <a:prstGeom prst="frame">
            <a:avLst>
              <a:gd fmla="val 688" name="adj1"/>
            </a:avLst>
          </a:prstGeom>
          <a:solidFill>
            <a:srgbClr val="4C11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5" name="Google Shape;165;p23"/>
          <p:cNvPicPr preferRelativeResize="0"/>
          <p:nvPr/>
        </p:nvPicPr>
        <p:blipFill>
          <a:blip r:embed="rId3">
            <a:alphaModFix/>
          </a:blip>
          <a:stretch>
            <a:fillRect/>
          </a:stretch>
        </p:blipFill>
        <p:spPr>
          <a:xfrm>
            <a:off x="7820892" y="183575"/>
            <a:ext cx="1149500" cy="373175"/>
          </a:xfrm>
          <a:prstGeom prst="rect">
            <a:avLst/>
          </a:prstGeom>
          <a:noFill/>
          <a:ln>
            <a:noFill/>
          </a:ln>
        </p:spPr>
      </p:pic>
      <p:sp>
        <p:nvSpPr>
          <p:cNvPr id="166" name="Google Shape;166;p23"/>
          <p:cNvSpPr/>
          <p:nvPr/>
        </p:nvSpPr>
        <p:spPr>
          <a:xfrm>
            <a:off x="423925" y="749075"/>
            <a:ext cx="798300" cy="46800"/>
          </a:xfrm>
          <a:prstGeom prst="roundRect">
            <a:avLst>
              <a:gd fmla="val 50000" name="adj"/>
            </a:avLst>
          </a:pr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3"/>
          <p:cNvSpPr txBox="1"/>
          <p:nvPr/>
        </p:nvSpPr>
        <p:spPr>
          <a:xfrm>
            <a:off x="311700" y="1046575"/>
            <a:ext cx="295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Montserrat SemiBold"/>
                <a:ea typeface="Montserrat SemiBold"/>
                <a:cs typeface="Montserrat SemiBold"/>
                <a:sym typeface="Montserrat SemiBold"/>
              </a:rPr>
              <a:t>1. R2 Score</a:t>
            </a:r>
            <a:endParaRPr>
              <a:latin typeface="Montserrat SemiBold"/>
              <a:ea typeface="Montserrat SemiBold"/>
              <a:cs typeface="Montserrat SemiBold"/>
              <a:sym typeface="Montserrat SemiBold"/>
            </a:endParaRPr>
          </a:p>
        </p:txBody>
      </p:sp>
      <p:sp>
        <p:nvSpPr>
          <p:cNvPr id="168" name="Google Shape;168;p23"/>
          <p:cNvSpPr txBox="1"/>
          <p:nvPr/>
        </p:nvSpPr>
        <p:spPr>
          <a:xfrm>
            <a:off x="4667500" y="1003725"/>
            <a:ext cx="295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Montserrat SemiBold"/>
                <a:ea typeface="Montserrat SemiBold"/>
                <a:cs typeface="Montserrat SemiBold"/>
                <a:sym typeface="Montserrat SemiBold"/>
              </a:rPr>
              <a:t>2</a:t>
            </a:r>
            <a:r>
              <a:rPr lang="en-GB">
                <a:latin typeface="Montserrat SemiBold"/>
                <a:ea typeface="Montserrat SemiBold"/>
                <a:cs typeface="Montserrat SemiBold"/>
                <a:sym typeface="Montserrat SemiBold"/>
              </a:rPr>
              <a:t>. Mean Square Error (MSE)</a:t>
            </a:r>
            <a:endParaRPr>
              <a:latin typeface="Montserrat SemiBold"/>
              <a:ea typeface="Montserrat SemiBold"/>
              <a:cs typeface="Montserrat SemiBold"/>
              <a:sym typeface="Montserrat SemiBold"/>
            </a:endParaRPr>
          </a:p>
        </p:txBody>
      </p:sp>
      <p:pic>
        <p:nvPicPr>
          <p:cNvPr id="169" name="Google Shape;169;p23"/>
          <p:cNvPicPr preferRelativeResize="0"/>
          <p:nvPr/>
        </p:nvPicPr>
        <p:blipFill>
          <a:blip r:embed="rId4">
            <a:alphaModFix/>
          </a:blip>
          <a:stretch>
            <a:fillRect/>
          </a:stretch>
        </p:blipFill>
        <p:spPr>
          <a:xfrm>
            <a:off x="4774300" y="1537325"/>
            <a:ext cx="2461325" cy="490300"/>
          </a:xfrm>
          <a:prstGeom prst="rect">
            <a:avLst/>
          </a:prstGeom>
          <a:noFill/>
          <a:ln>
            <a:noFill/>
          </a:ln>
        </p:spPr>
      </p:pic>
      <p:cxnSp>
        <p:nvCxnSpPr>
          <p:cNvPr id="170" name="Google Shape;170;p23"/>
          <p:cNvCxnSpPr/>
          <p:nvPr/>
        </p:nvCxnSpPr>
        <p:spPr>
          <a:xfrm>
            <a:off x="4295525" y="1153125"/>
            <a:ext cx="27000" cy="2360100"/>
          </a:xfrm>
          <a:prstGeom prst="straightConnector1">
            <a:avLst/>
          </a:prstGeom>
          <a:noFill/>
          <a:ln cap="flat" cmpd="sng" w="9525">
            <a:solidFill>
              <a:schemeClr val="dk2"/>
            </a:solidFill>
            <a:prstDash val="dot"/>
            <a:round/>
            <a:headEnd len="med" w="med" type="none"/>
            <a:tailEnd len="med" w="med" type="none"/>
          </a:ln>
        </p:spPr>
      </p:cxnSp>
      <p:pic>
        <p:nvPicPr>
          <p:cNvPr id="171" name="Google Shape;171;p23"/>
          <p:cNvPicPr preferRelativeResize="0"/>
          <p:nvPr/>
        </p:nvPicPr>
        <p:blipFill>
          <a:blip r:embed="rId5">
            <a:alphaModFix/>
          </a:blip>
          <a:stretch>
            <a:fillRect/>
          </a:stretch>
        </p:blipFill>
        <p:spPr>
          <a:xfrm>
            <a:off x="423925" y="1567874"/>
            <a:ext cx="3481875" cy="845849"/>
          </a:xfrm>
          <a:prstGeom prst="rect">
            <a:avLst/>
          </a:prstGeom>
          <a:noFill/>
          <a:ln cap="flat" cmpd="sng" w="9525">
            <a:solidFill>
              <a:schemeClr val="dk1"/>
            </a:solidFill>
            <a:prstDash val="solid"/>
            <a:round/>
            <a:headEnd len="sm" w="sm" type="none"/>
            <a:tailEnd len="sm" w="sm" type="none"/>
          </a:ln>
        </p:spPr>
      </p:pic>
      <p:pic>
        <p:nvPicPr>
          <p:cNvPr id="172" name="Google Shape;172;p23"/>
          <p:cNvPicPr preferRelativeResize="0"/>
          <p:nvPr/>
        </p:nvPicPr>
        <p:blipFill>
          <a:blip r:embed="rId6">
            <a:alphaModFix/>
          </a:blip>
          <a:stretch>
            <a:fillRect/>
          </a:stretch>
        </p:blipFill>
        <p:spPr>
          <a:xfrm>
            <a:off x="4774300" y="2210300"/>
            <a:ext cx="3835426" cy="1131550"/>
          </a:xfrm>
          <a:prstGeom prst="rect">
            <a:avLst/>
          </a:prstGeom>
          <a:noFill/>
          <a:ln cap="flat" cmpd="sng" w="9525">
            <a:solidFill>
              <a:schemeClr val="dk1"/>
            </a:solidFill>
            <a:prstDash val="solid"/>
            <a:round/>
            <a:headEnd len="sm" w="sm" type="none"/>
            <a:tailEnd len="sm" w="sm" type="none"/>
          </a:ln>
        </p:spPr>
      </p:pic>
      <p:pic>
        <p:nvPicPr>
          <p:cNvPr id="173" name="Google Shape;173;p23"/>
          <p:cNvPicPr preferRelativeResize="0"/>
          <p:nvPr/>
        </p:nvPicPr>
        <p:blipFill>
          <a:blip r:embed="rId7">
            <a:alphaModFix/>
          </a:blip>
          <a:stretch>
            <a:fillRect/>
          </a:stretch>
        </p:blipFill>
        <p:spPr>
          <a:xfrm>
            <a:off x="423926" y="3474400"/>
            <a:ext cx="3238426" cy="921325"/>
          </a:xfrm>
          <a:prstGeom prst="rect">
            <a:avLst/>
          </a:prstGeom>
          <a:noFill/>
          <a:ln cap="flat" cmpd="sng" w="9525">
            <a:solidFill>
              <a:schemeClr val="dk1"/>
            </a:solidFill>
            <a:prstDash val="solid"/>
            <a:round/>
            <a:headEnd len="sm" w="sm" type="none"/>
            <a:tailEnd len="sm" w="sm" type="none"/>
          </a:ln>
        </p:spPr>
      </p:pic>
      <p:sp>
        <p:nvSpPr>
          <p:cNvPr id="174" name="Google Shape;174;p23"/>
          <p:cNvSpPr txBox="1"/>
          <p:nvPr/>
        </p:nvSpPr>
        <p:spPr>
          <a:xfrm>
            <a:off x="302238" y="3031900"/>
            <a:ext cx="348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Montserrat SemiBold"/>
                <a:ea typeface="Montserrat SemiBold"/>
                <a:cs typeface="Montserrat SemiBold"/>
                <a:sym typeface="Montserrat SemiBold"/>
              </a:rPr>
              <a:t>3. Root Mean Square Error (RMSE)</a:t>
            </a:r>
            <a:endParaRPr>
              <a:latin typeface="Montserrat SemiBold"/>
              <a:ea typeface="Montserrat SemiBold"/>
              <a:cs typeface="Montserrat SemiBold"/>
              <a:sym typeface="Montserrat SemiBold"/>
            </a:endParaRPr>
          </a:p>
        </p:txBody>
      </p:sp>
      <p:cxnSp>
        <p:nvCxnSpPr>
          <p:cNvPr id="175" name="Google Shape;175;p23"/>
          <p:cNvCxnSpPr/>
          <p:nvPr/>
        </p:nvCxnSpPr>
        <p:spPr>
          <a:xfrm flipH="1" rot="10800000">
            <a:off x="423925" y="2782300"/>
            <a:ext cx="3476100" cy="5400"/>
          </a:xfrm>
          <a:prstGeom prst="straightConnector1">
            <a:avLst/>
          </a:prstGeom>
          <a:noFill/>
          <a:ln cap="flat" cmpd="sng" w="9525">
            <a:solidFill>
              <a:schemeClr val="dk2"/>
            </a:solidFill>
            <a:prstDash val="dot"/>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4"/>
          <p:cNvSpPr txBox="1"/>
          <p:nvPr>
            <p:ph type="title"/>
          </p:nvPr>
        </p:nvSpPr>
        <p:spPr>
          <a:xfrm>
            <a:off x="311700" y="296675"/>
            <a:ext cx="46905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GB" sz="2020">
                <a:latin typeface="Roboto Medium"/>
                <a:ea typeface="Roboto Medium"/>
                <a:cs typeface="Roboto Medium"/>
                <a:sym typeface="Roboto Medium"/>
              </a:rPr>
              <a:t>HYPER-PARAMETER TUNING</a:t>
            </a:r>
            <a:endParaRPr sz="2020">
              <a:latin typeface="Roboto Medium"/>
              <a:ea typeface="Roboto Medium"/>
              <a:cs typeface="Roboto Medium"/>
              <a:sym typeface="Roboto Medium"/>
            </a:endParaRPr>
          </a:p>
        </p:txBody>
      </p:sp>
      <p:sp>
        <p:nvSpPr>
          <p:cNvPr id="181" name="Google Shape;181;p24"/>
          <p:cNvSpPr/>
          <p:nvPr/>
        </p:nvSpPr>
        <p:spPr>
          <a:xfrm>
            <a:off x="-75" y="0"/>
            <a:ext cx="9144000" cy="5143500"/>
          </a:xfrm>
          <a:prstGeom prst="frame">
            <a:avLst>
              <a:gd fmla="val 688" name="adj1"/>
            </a:avLst>
          </a:prstGeom>
          <a:solidFill>
            <a:srgbClr val="4C11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2" name="Google Shape;182;p24"/>
          <p:cNvPicPr preferRelativeResize="0"/>
          <p:nvPr/>
        </p:nvPicPr>
        <p:blipFill>
          <a:blip r:embed="rId3">
            <a:alphaModFix/>
          </a:blip>
          <a:stretch>
            <a:fillRect/>
          </a:stretch>
        </p:blipFill>
        <p:spPr>
          <a:xfrm>
            <a:off x="7820892" y="183575"/>
            <a:ext cx="1149500" cy="373175"/>
          </a:xfrm>
          <a:prstGeom prst="rect">
            <a:avLst/>
          </a:prstGeom>
          <a:noFill/>
          <a:ln>
            <a:noFill/>
          </a:ln>
        </p:spPr>
      </p:pic>
      <p:sp>
        <p:nvSpPr>
          <p:cNvPr id="183" name="Google Shape;183;p24"/>
          <p:cNvSpPr/>
          <p:nvPr/>
        </p:nvSpPr>
        <p:spPr>
          <a:xfrm>
            <a:off x="423925" y="749075"/>
            <a:ext cx="798300" cy="46800"/>
          </a:xfrm>
          <a:prstGeom prst="roundRect">
            <a:avLst>
              <a:gd fmla="val 50000" name="adj"/>
            </a:avLst>
          </a:pr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4"/>
          <p:cNvSpPr txBox="1"/>
          <p:nvPr/>
        </p:nvSpPr>
        <p:spPr>
          <a:xfrm>
            <a:off x="311700" y="1046575"/>
            <a:ext cx="295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Montserrat Medium"/>
                <a:ea typeface="Montserrat Medium"/>
                <a:cs typeface="Montserrat Medium"/>
                <a:sym typeface="Montserrat Medium"/>
              </a:rPr>
              <a:t>1. Random Forest</a:t>
            </a:r>
            <a:endParaRPr>
              <a:latin typeface="Montserrat Medium"/>
              <a:ea typeface="Montserrat Medium"/>
              <a:cs typeface="Montserrat Medium"/>
              <a:sym typeface="Montserrat Medium"/>
            </a:endParaRPr>
          </a:p>
        </p:txBody>
      </p:sp>
      <p:sp>
        <p:nvSpPr>
          <p:cNvPr id="185" name="Google Shape;185;p24"/>
          <p:cNvSpPr txBox="1"/>
          <p:nvPr/>
        </p:nvSpPr>
        <p:spPr>
          <a:xfrm>
            <a:off x="371900" y="2958375"/>
            <a:ext cx="295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Montserrat Medium"/>
                <a:ea typeface="Montserrat Medium"/>
                <a:cs typeface="Montserrat Medium"/>
                <a:sym typeface="Montserrat Medium"/>
              </a:rPr>
              <a:t>2. Decision Tree</a:t>
            </a:r>
            <a:endParaRPr>
              <a:latin typeface="Montserrat Medium"/>
              <a:ea typeface="Montserrat Medium"/>
              <a:cs typeface="Montserrat Medium"/>
              <a:sym typeface="Montserrat Medium"/>
            </a:endParaRPr>
          </a:p>
        </p:txBody>
      </p:sp>
      <p:sp>
        <p:nvSpPr>
          <p:cNvPr id="186" name="Google Shape;186;p24"/>
          <p:cNvSpPr txBox="1"/>
          <p:nvPr/>
        </p:nvSpPr>
        <p:spPr>
          <a:xfrm>
            <a:off x="6820525" y="1833775"/>
            <a:ext cx="2118600" cy="1577700"/>
          </a:xfrm>
          <a:prstGeom prst="rect">
            <a:avLst/>
          </a:prstGeom>
          <a:noFill/>
          <a:ln cap="flat" cmpd="sng" w="19050">
            <a:solidFill>
              <a:schemeClr val="accent3"/>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800"/>
              </a:spcAft>
              <a:buNone/>
            </a:pPr>
            <a:r>
              <a:rPr lang="en-GB" sz="1000">
                <a:solidFill>
                  <a:schemeClr val="dk1"/>
                </a:solidFill>
                <a:latin typeface="Montserrat"/>
                <a:ea typeface="Montserrat"/>
                <a:cs typeface="Montserrat"/>
                <a:sym typeface="Montserrat"/>
              </a:rPr>
              <a:t>The r2 score we got after hyperparameter tuning for XGB regressor is 90% which is less than the default parameter model. So, we choose the XGB  regressor with the default value as the best model for prediction.</a:t>
            </a:r>
            <a:endParaRPr sz="900">
              <a:latin typeface="Montserrat"/>
              <a:ea typeface="Montserrat"/>
              <a:cs typeface="Montserrat"/>
              <a:sym typeface="Montserrat"/>
            </a:endParaRPr>
          </a:p>
        </p:txBody>
      </p:sp>
      <p:pic>
        <p:nvPicPr>
          <p:cNvPr id="187" name="Google Shape;187;p24"/>
          <p:cNvPicPr preferRelativeResize="0"/>
          <p:nvPr/>
        </p:nvPicPr>
        <p:blipFill>
          <a:blip r:embed="rId4">
            <a:alphaModFix/>
          </a:blip>
          <a:stretch>
            <a:fillRect/>
          </a:stretch>
        </p:blipFill>
        <p:spPr>
          <a:xfrm>
            <a:off x="2450075" y="1099400"/>
            <a:ext cx="4114652" cy="1543000"/>
          </a:xfrm>
          <a:prstGeom prst="rect">
            <a:avLst/>
          </a:prstGeom>
          <a:noFill/>
          <a:ln>
            <a:noFill/>
          </a:ln>
        </p:spPr>
      </p:pic>
      <p:pic>
        <p:nvPicPr>
          <p:cNvPr id="188" name="Google Shape;188;p24"/>
          <p:cNvPicPr preferRelativeResize="0"/>
          <p:nvPr/>
        </p:nvPicPr>
        <p:blipFill>
          <a:blip r:embed="rId5">
            <a:alphaModFix/>
          </a:blip>
          <a:stretch>
            <a:fillRect/>
          </a:stretch>
        </p:blipFill>
        <p:spPr>
          <a:xfrm>
            <a:off x="2360300" y="2990051"/>
            <a:ext cx="4294200" cy="192622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5"/>
          <p:cNvSpPr txBox="1"/>
          <p:nvPr>
            <p:ph type="title"/>
          </p:nvPr>
        </p:nvSpPr>
        <p:spPr>
          <a:xfrm>
            <a:off x="311700" y="296675"/>
            <a:ext cx="46905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GB" sz="2020">
                <a:latin typeface="Roboto Medium"/>
                <a:ea typeface="Roboto Medium"/>
                <a:cs typeface="Roboto Medium"/>
                <a:sym typeface="Roboto Medium"/>
              </a:rPr>
              <a:t>CONCLUSION</a:t>
            </a:r>
            <a:endParaRPr sz="2020">
              <a:latin typeface="Roboto Medium"/>
              <a:ea typeface="Roboto Medium"/>
              <a:cs typeface="Roboto Medium"/>
              <a:sym typeface="Roboto Medium"/>
            </a:endParaRPr>
          </a:p>
        </p:txBody>
      </p:sp>
      <p:sp>
        <p:nvSpPr>
          <p:cNvPr id="194" name="Google Shape;194;p25"/>
          <p:cNvSpPr txBox="1"/>
          <p:nvPr>
            <p:ph idx="1" type="body"/>
          </p:nvPr>
        </p:nvSpPr>
        <p:spPr>
          <a:xfrm>
            <a:off x="311700" y="1000075"/>
            <a:ext cx="8520600" cy="3416400"/>
          </a:xfrm>
          <a:prstGeom prst="rect">
            <a:avLst/>
          </a:prstGeom>
        </p:spPr>
        <p:txBody>
          <a:bodyPr anchorCtr="0" anchor="t" bIns="91425" lIns="91425" spcFirstLastPara="1" rIns="91425" wrap="square" tIns="91425">
            <a:normAutofit/>
          </a:bodyPr>
          <a:lstStyle/>
          <a:p>
            <a:pPr indent="-304800" lvl="0" marL="457200" rtl="0" algn="l">
              <a:lnSpc>
                <a:spcPct val="150000"/>
              </a:lnSpc>
              <a:spcBef>
                <a:spcPts val="0"/>
              </a:spcBef>
              <a:spcAft>
                <a:spcPts val="0"/>
              </a:spcAft>
              <a:buClr>
                <a:schemeClr val="dk1"/>
              </a:buClr>
              <a:buSzPts val="1200"/>
              <a:buFont typeface="Montserrat"/>
              <a:buChar char="●"/>
            </a:pPr>
            <a:r>
              <a:rPr lang="en-GB" sz="1200">
                <a:solidFill>
                  <a:schemeClr val="dk1"/>
                </a:solidFill>
                <a:latin typeface="Montserrat"/>
                <a:ea typeface="Montserrat"/>
                <a:cs typeface="Montserrat"/>
                <a:sym typeface="Montserrat"/>
              </a:rPr>
              <a:t>Majority of the people in India trusts Maruti, Hyundai and Honda. Very less people are buying cars from KIA, MG, Audi, Jaguar, Mercedes and more expensive cars</a:t>
            </a:r>
            <a:endParaRPr sz="1200">
              <a:solidFill>
                <a:schemeClr val="dk1"/>
              </a:solidFill>
              <a:latin typeface="Montserrat"/>
              <a:ea typeface="Montserrat"/>
              <a:cs typeface="Montserrat"/>
              <a:sym typeface="Montserrat"/>
            </a:endParaRPr>
          </a:p>
          <a:p>
            <a:pPr indent="-304800" lvl="0" marL="457200" rtl="0" algn="l">
              <a:lnSpc>
                <a:spcPct val="150000"/>
              </a:lnSpc>
              <a:spcBef>
                <a:spcPts val="0"/>
              </a:spcBef>
              <a:spcAft>
                <a:spcPts val="0"/>
              </a:spcAft>
              <a:buClr>
                <a:schemeClr val="dk1"/>
              </a:buClr>
              <a:buSzPts val="1200"/>
              <a:buFont typeface="Montserrat"/>
              <a:buChar char="●"/>
            </a:pPr>
            <a:r>
              <a:rPr lang="en-GB" sz="1200">
                <a:solidFill>
                  <a:schemeClr val="dk1"/>
                </a:solidFill>
                <a:latin typeface="Montserrat"/>
                <a:ea typeface="Montserrat"/>
                <a:cs typeface="Montserrat"/>
                <a:sym typeface="Montserrat"/>
              </a:rPr>
              <a:t>It is evident that price of cars decrease with increase in the number of owners..</a:t>
            </a:r>
            <a:endParaRPr sz="1200">
              <a:solidFill>
                <a:schemeClr val="dk1"/>
              </a:solidFill>
              <a:latin typeface="Montserrat"/>
              <a:ea typeface="Montserrat"/>
              <a:cs typeface="Montserrat"/>
              <a:sym typeface="Montserrat"/>
            </a:endParaRPr>
          </a:p>
          <a:p>
            <a:pPr indent="-304800" lvl="0" marL="457200" rtl="0" algn="l">
              <a:lnSpc>
                <a:spcPct val="150000"/>
              </a:lnSpc>
              <a:spcBef>
                <a:spcPts val="0"/>
              </a:spcBef>
              <a:spcAft>
                <a:spcPts val="0"/>
              </a:spcAft>
              <a:buClr>
                <a:schemeClr val="dk1"/>
              </a:buClr>
              <a:buSzPts val="1200"/>
              <a:buFont typeface="Montserrat"/>
              <a:buChar char="●"/>
            </a:pPr>
            <a:r>
              <a:rPr lang="en-GB" sz="1200">
                <a:solidFill>
                  <a:schemeClr val="dk1"/>
                </a:solidFill>
                <a:latin typeface="Montserrat"/>
                <a:ea typeface="Montserrat"/>
                <a:cs typeface="Montserrat"/>
                <a:sym typeface="Montserrat"/>
              </a:rPr>
              <a:t>Price of diesel car as compared to petrol and electric cars</a:t>
            </a:r>
            <a:endParaRPr sz="1200">
              <a:solidFill>
                <a:schemeClr val="dk1"/>
              </a:solidFill>
              <a:latin typeface="Montserrat"/>
              <a:ea typeface="Montserrat"/>
              <a:cs typeface="Montserrat"/>
              <a:sym typeface="Montserrat"/>
            </a:endParaRPr>
          </a:p>
          <a:p>
            <a:pPr indent="-304800" lvl="0" marL="457200" rtl="0" algn="l">
              <a:lnSpc>
                <a:spcPct val="150000"/>
              </a:lnSpc>
              <a:spcBef>
                <a:spcPts val="0"/>
              </a:spcBef>
              <a:spcAft>
                <a:spcPts val="0"/>
              </a:spcAft>
              <a:buClr>
                <a:schemeClr val="dk1"/>
              </a:buClr>
              <a:buSzPts val="1200"/>
              <a:buFont typeface="Montserrat"/>
              <a:buChar char="●"/>
            </a:pPr>
            <a:r>
              <a:rPr lang="en-GB" sz="1200">
                <a:solidFill>
                  <a:schemeClr val="dk1"/>
                </a:solidFill>
                <a:latin typeface="Montserrat"/>
                <a:ea typeface="Montserrat"/>
                <a:cs typeface="Montserrat"/>
                <a:sym typeface="Montserrat"/>
              </a:rPr>
              <a:t>As the car gets old, its sale price tends to decrease.</a:t>
            </a:r>
            <a:endParaRPr sz="1200">
              <a:solidFill>
                <a:schemeClr val="dk1"/>
              </a:solidFill>
              <a:latin typeface="Montserrat"/>
              <a:ea typeface="Montserrat"/>
              <a:cs typeface="Montserrat"/>
              <a:sym typeface="Montserrat"/>
            </a:endParaRPr>
          </a:p>
          <a:p>
            <a:pPr indent="-304800" lvl="0" marL="457200" rtl="0" algn="l">
              <a:lnSpc>
                <a:spcPct val="150000"/>
              </a:lnSpc>
              <a:spcBef>
                <a:spcPts val="0"/>
              </a:spcBef>
              <a:spcAft>
                <a:spcPts val="0"/>
              </a:spcAft>
              <a:buClr>
                <a:schemeClr val="dk1"/>
              </a:buClr>
              <a:buSzPts val="1200"/>
              <a:buFont typeface="Montserrat"/>
              <a:buChar char="●"/>
            </a:pPr>
            <a:r>
              <a:rPr lang="en-GB" sz="1200">
                <a:solidFill>
                  <a:schemeClr val="dk1"/>
                </a:solidFill>
                <a:latin typeface="Montserrat"/>
                <a:ea typeface="Montserrat"/>
                <a:cs typeface="Montserrat"/>
                <a:sym typeface="Montserrat"/>
              </a:rPr>
              <a:t>High end cars have more resale values. It is quite obvious as there cost price is also high.</a:t>
            </a:r>
            <a:endParaRPr sz="1200">
              <a:solidFill>
                <a:schemeClr val="dk1"/>
              </a:solidFill>
              <a:latin typeface="Montserrat"/>
              <a:ea typeface="Montserrat"/>
              <a:cs typeface="Montserrat"/>
              <a:sym typeface="Montserrat"/>
            </a:endParaRPr>
          </a:p>
          <a:p>
            <a:pPr indent="-304800" lvl="0" marL="457200" rtl="0" algn="l">
              <a:lnSpc>
                <a:spcPct val="150000"/>
              </a:lnSpc>
              <a:spcBef>
                <a:spcPts val="0"/>
              </a:spcBef>
              <a:spcAft>
                <a:spcPts val="0"/>
              </a:spcAft>
              <a:buClr>
                <a:schemeClr val="dk1"/>
              </a:buClr>
              <a:buSzPts val="1200"/>
              <a:buFont typeface="Montserrat"/>
              <a:buChar char="●"/>
            </a:pPr>
            <a:r>
              <a:rPr lang="en-GB" sz="1200">
                <a:solidFill>
                  <a:schemeClr val="dk1"/>
                </a:solidFill>
                <a:latin typeface="Montserrat"/>
                <a:ea typeface="Montserrat"/>
                <a:cs typeface="Montserrat"/>
                <a:sym typeface="Montserrat"/>
              </a:rPr>
              <a:t>As the number of </a:t>
            </a:r>
            <a:r>
              <a:rPr lang="en-GB" sz="1200">
                <a:solidFill>
                  <a:schemeClr val="dk1"/>
                </a:solidFill>
                <a:latin typeface="Montserrat"/>
                <a:ea typeface="Montserrat"/>
                <a:cs typeface="Montserrat"/>
                <a:sym typeface="Montserrat"/>
              </a:rPr>
              <a:t>kilometers</a:t>
            </a:r>
            <a:r>
              <a:rPr lang="en-GB" sz="1200">
                <a:solidFill>
                  <a:schemeClr val="dk1"/>
                </a:solidFill>
                <a:latin typeface="Montserrat"/>
                <a:ea typeface="Montserrat"/>
                <a:cs typeface="Montserrat"/>
                <a:sym typeface="Montserrat"/>
              </a:rPr>
              <a:t> covered by car increase, its price decreases.</a:t>
            </a:r>
            <a:endParaRPr sz="1200">
              <a:solidFill>
                <a:schemeClr val="dk1"/>
              </a:solidFill>
              <a:latin typeface="Montserrat"/>
              <a:ea typeface="Montserrat"/>
              <a:cs typeface="Montserrat"/>
              <a:sym typeface="Montserrat"/>
            </a:endParaRPr>
          </a:p>
        </p:txBody>
      </p:sp>
      <p:sp>
        <p:nvSpPr>
          <p:cNvPr id="195" name="Google Shape;195;p25"/>
          <p:cNvSpPr/>
          <p:nvPr/>
        </p:nvSpPr>
        <p:spPr>
          <a:xfrm>
            <a:off x="-75" y="0"/>
            <a:ext cx="9144000" cy="5143500"/>
          </a:xfrm>
          <a:prstGeom prst="frame">
            <a:avLst>
              <a:gd fmla="val 688" name="adj1"/>
            </a:avLst>
          </a:prstGeom>
          <a:solidFill>
            <a:srgbClr val="4C11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6" name="Google Shape;196;p25"/>
          <p:cNvPicPr preferRelativeResize="0"/>
          <p:nvPr/>
        </p:nvPicPr>
        <p:blipFill>
          <a:blip r:embed="rId3">
            <a:alphaModFix/>
          </a:blip>
          <a:stretch>
            <a:fillRect/>
          </a:stretch>
        </p:blipFill>
        <p:spPr>
          <a:xfrm>
            <a:off x="7820892" y="183575"/>
            <a:ext cx="1149500" cy="373175"/>
          </a:xfrm>
          <a:prstGeom prst="rect">
            <a:avLst/>
          </a:prstGeom>
          <a:noFill/>
          <a:ln>
            <a:noFill/>
          </a:ln>
        </p:spPr>
      </p:pic>
      <p:sp>
        <p:nvSpPr>
          <p:cNvPr id="197" name="Google Shape;197;p25"/>
          <p:cNvSpPr/>
          <p:nvPr/>
        </p:nvSpPr>
        <p:spPr>
          <a:xfrm>
            <a:off x="423925" y="749075"/>
            <a:ext cx="798300" cy="46800"/>
          </a:xfrm>
          <a:prstGeom prst="roundRect">
            <a:avLst>
              <a:gd fmla="val 50000" name="adj"/>
            </a:avLst>
          </a:pr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296675"/>
            <a:ext cx="46905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GB" sz="2020">
                <a:latin typeface="Roboto Medium"/>
                <a:ea typeface="Roboto Medium"/>
                <a:cs typeface="Roboto Medium"/>
                <a:sym typeface="Roboto Medium"/>
              </a:rPr>
              <a:t>OBJECTIVE</a:t>
            </a:r>
            <a:endParaRPr sz="2020">
              <a:latin typeface="Roboto Medium"/>
              <a:ea typeface="Roboto Medium"/>
              <a:cs typeface="Roboto Medium"/>
              <a:sym typeface="Roboto Medium"/>
            </a:endParaRPr>
          </a:p>
        </p:txBody>
      </p:sp>
      <p:sp>
        <p:nvSpPr>
          <p:cNvPr id="64" name="Google Shape;64;p14"/>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highlight>
                  <a:srgbClr val="FFFFFF"/>
                </a:highlight>
                <a:latin typeface="Montserrat"/>
                <a:ea typeface="Montserrat"/>
                <a:cs typeface="Montserrat"/>
                <a:sym typeface="Montserrat"/>
              </a:rPr>
              <a:t>The price of new cars in the industry is fixed by the manufacturer with some additional costs incurred by the Government in the form of taxes. So, customers buying a new car can be assured of the money they invest to be worthy. But due to the increased price of new cars and the incapability of customers to buy new cars due to the lack of funds, used cars sales are on a global increase. </a:t>
            </a:r>
            <a:endParaRPr sz="1200">
              <a:solidFill>
                <a:schemeClr val="dk1"/>
              </a:solidFill>
              <a:highlight>
                <a:srgbClr val="FFFFFF"/>
              </a:highlight>
              <a:latin typeface="Montserrat"/>
              <a:ea typeface="Montserrat"/>
              <a:cs typeface="Montserrat"/>
              <a:sym typeface="Montserrat"/>
            </a:endParaRPr>
          </a:p>
          <a:p>
            <a:pPr indent="0" lvl="0" marL="0" rtl="0" algn="l">
              <a:spcBef>
                <a:spcPts val="1200"/>
              </a:spcBef>
              <a:spcAft>
                <a:spcPts val="0"/>
              </a:spcAft>
              <a:buNone/>
            </a:pPr>
            <a:r>
              <a:rPr lang="en-GB" sz="1200">
                <a:solidFill>
                  <a:schemeClr val="dk1"/>
                </a:solidFill>
                <a:highlight>
                  <a:srgbClr val="FFFFFF"/>
                </a:highlight>
                <a:latin typeface="Montserrat"/>
                <a:ea typeface="Montserrat"/>
                <a:cs typeface="Montserrat"/>
                <a:sym typeface="Montserrat"/>
              </a:rPr>
              <a:t>There is a need for a used car price prediction system to effectively determine the worthiness of the car using a variety of features. Even though there are websites that offers this service, their prediction method may not be the best. </a:t>
            </a:r>
            <a:endParaRPr sz="1200">
              <a:solidFill>
                <a:schemeClr val="dk1"/>
              </a:solidFill>
              <a:highlight>
                <a:srgbClr val="FFFFFF"/>
              </a:highlight>
              <a:latin typeface="Montserrat"/>
              <a:ea typeface="Montserrat"/>
              <a:cs typeface="Montserrat"/>
              <a:sym typeface="Montserrat"/>
            </a:endParaRPr>
          </a:p>
          <a:p>
            <a:pPr indent="0" lvl="0" marL="0" rtl="0" algn="l">
              <a:spcBef>
                <a:spcPts val="1200"/>
              </a:spcBef>
              <a:spcAft>
                <a:spcPts val="0"/>
              </a:spcAft>
              <a:buNone/>
            </a:pPr>
            <a:r>
              <a:rPr lang="en-GB" sz="1200">
                <a:solidFill>
                  <a:schemeClr val="dk1"/>
                </a:solidFill>
                <a:highlight>
                  <a:srgbClr val="FFFFFF"/>
                </a:highlight>
                <a:latin typeface="Montserrat"/>
                <a:ea typeface="Montserrat"/>
                <a:cs typeface="Montserrat"/>
                <a:sym typeface="Montserrat"/>
              </a:rPr>
              <a:t>Besides, different models and systems may contribute on predicting power for a used car’s actual market value. It is important to know their actual market value while both buying and selling.</a:t>
            </a:r>
            <a:endParaRPr sz="1200">
              <a:solidFill>
                <a:schemeClr val="dk1"/>
              </a:solidFill>
              <a:latin typeface="Calibri"/>
              <a:ea typeface="Calibri"/>
              <a:cs typeface="Calibri"/>
              <a:sym typeface="Calibri"/>
            </a:endParaRPr>
          </a:p>
          <a:p>
            <a:pPr indent="0" lvl="0" marL="0" rtl="0" algn="l">
              <a:lnSpc>
                <a:spcPct val="150000"/>
              </a:lnSpc>
              <a:spcBef>
                <a:spcPts val="1200"/>
              </a:spcBef>
              <a:spcAft>
                <a:spcPts val="0"/>
              </a:spcAft>
              <a:buNone/>
            </a:pPr>
            <a:r>
              <a:t/>
            </a:r>
            <a:endParaRPr b="1" sz="1200">
              <a:solidFill>
                <a:schemeClr val="dk1"/>
              </a:solidFill>
              <a:highlight>
                <a:srgbClr val="FFFFFF"/>
              </a:highlight>
              <a:latin typeface="Montserrat"/>
              <a:ea typeface="Montserrat"/>
              <a:cs typeface="Montserrat"/>
              <a:sym typeface="Montserrat"/>
            </a:endParaRPr>
          </a:p>
          <a:p>
            <a:pPr indent="0" lvl="0" marL="0" rtl="0" algn="l">
              <a:spcBef>
                <a:spcPts val="800"/>
              </a:spcBef>
              <a:spcAft>
                <a:spcPts val="1200"/>
              </a:spcAft>
              <a:buNone/>
            </a:pPr>
            <a:r>
              <a:t/>
            </a:r>
            <a:endParaRPr sz="1200">
              <a:solidFill>
                <a:schemeClr val="dk1"/>
              </a:solidFill>
              <a:latin typeface="Montserrat"/>
              <a:ea typeface="Montserrat"/>
              <a:cs typeface="Montserrat"/>
              <a:sym typeface="Montserrat"/>
            </a:endParaRPr>
          </a:p>
        </p:txBody>
      </p:sp>
      <p:sp>
        <p:nvSpPr>
          <p:cNvPr id="65" name="Google Shape;65;p14"/>
          <p:cNvSpPr/>
          <p:nvPr/>
        </p:nvSpPr>
        <p:spPr>
          <a:xfrm>
            <a:off x="-75" y="0"/>
            <a:ext cx="9144000" cy="5143500"/>
          </a:xfrm>
          <a:prstGeom prst="frame">
            <a:avLst>
              <a:gd fmla="val 688" name="adj1"/>
            </a:avLst>
          </a:prstGeom>
          <a:solidFill>
            <a:srgbClr val="4C11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 name="Google Shape;66;p14"/>
          <p:cNvPicPr preferRelativeResize="0"/>
          <p:nvPr/>
        </p:nvPicPr>
        <p:blipFill>
          <a:blip r:embed="rId3">
            <a:alphaModFix/>
          </a:blip>
          <a:stretch>
            <a:fillRect/>
          </a:stretch>
        </p:blipFill>
        <p:spPr>
          <a:xfrm>
            <a:off x="7820892" y="183575"/>
            <a:ext cx="1149500" cy="373175"/>
          </a:xfrm>
          <a:prstGeom prst="rect">
            <a:avLst/>
          </a:prstGeom>
          <a:noFill/>
          <a:ln>
            <a:noFill/>
          </a:ln>
        </p:spPr>
      </p:pic>
      <p:sp>
        <p:nvSpPr>
          <p:cNvPr id="67" name="Google Shape;67;p14"/>
          <p:cNvSpPr/>
          <p:nvPr/>
        </p:nvSpPr>
        <p:spPr>
          <a:xfrm>
            <a:off x="423925" y="749075"/>
            <a:ext cx="798300" cy="46800"/>
          </a:xfrm>
          <a:prstGeom prst="roundRect">
            <a:avLst>
              <a:gd fmla="val 50000" name="adj"/>
            </a:avLst>
          </a:pr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296675"/>
            <a:ext cx="46905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GB" sz="2020">
                <a:latin typeface="Roboto Medium"/>
                <a:ea typeface="Roboto Medium"/>
                <a:cs typeface="Roboto Medium"/>
                <a:sym typeface="Roboto Medium"/>
              </a:rPr>
              <a:t>DATA</a:t>
            </a:r>
            <a:endParaRPr sz="2020">
              <a:latin typeface="Roboto Medium"/>
              <a:ea typeface="Roboto Medium"/>
              <a:cs typeface="Roboto Medium"/>
              <a:sym typeface="Roboto Medium"/>
            </a:endParaRPr>
          </a:p>
        </p:txBody>
      </p:sp>
      <p:sp>
        <p:nvSpPr>
          <p:cNvPr id="73" name="Google Shape;73;p15"/>
          <p:cNvSpPr txBox="1"/>
          <p:nvPr>
            <p:ph idx="1" type="body"/>
          </p:nvPr>
        </p:nvSpPr>
        <p:spPr>
          <a:xfrm>
            <a:off x="311700" y="1000075"/>
            <a:ext cx="8520600" cy="3416400"/>
          </a:xfrm>
          <a:prstGeom prst="rect">
            <a:avLst/>
          </a:prstGeom>
        </p:spPr>
        <p:txBody>
          <a:bodyPr anchorCtr="0" anchor="t" bIns="91425" lIns="91425" spcFirstLastPara="1" rIns="91425" wrap="square" tIns="91425">
            <a:normAutofit/>
          </a:bodyPr>
          <a:lstStyle/>
          <a:p>
            <a:pPr indent="-304800" lvl="0" marL="457200" rtl="0" algn="l">
              <a:lnSpc>
                <a:spcPct val="150000"/>
              </a:lnSpc>
              <a:spcBef>
                <a:spcPts val="0"/>
              </a:spcBef>
              <a:spcAft>
                <a:spcPts val="0"/>
              </a:spcAft>
              <a:buClr>
                <a:schemeClr val="dk1"/>
              </a:buClr>
              <a:buSzPts val="1200"/>
              <a:buFont typeface="Montserrat Medium"/>
              <a:buChar char="●"/>
            </a:pPr>
            <a:r>
              <a:rPr lang="en-GB" sz="1200">
                <a:solidFill>
                  <a:schemeClr val="dk1"/>
                </a:solidFill>
                <a:latin typeface="Montserrat Medium"/>
                <a:ea typeface="Montserrat Medium"/>
                <a:cs typeface="Montserrat Medium"/>
                <a:sym typeface="Montserrat Medium"/>
              </a:rPr>
              <a:t>Historic data for prediction/classification of the problem</a:t>
            </a:r>
            <a:endParaRPr sz="1200">
              <a:solidFill>
                <a:schemeClr val="dk1"/>
              </a:solidFill>
              <a:latin typeface="Montserrat Medium"/>
              <a:ea typeface="Montserrat Medium"/>
              <a:cs typeface="Montserrat Medium"/>
              <a:sym typeface="Montserrat Medium"/>
            </a:endParaRPr>
          </a:p>
          <a:p>
            <a:pPr indent="-304800" lvl="0" marL="457200" rtl="0" algn="l">
              <a:lnSpc>
                <a:spcPct val="150000"/>
              </a:lnSpc>
              <a:spcBef>
                <a:spcPts val="0"/>
              </a:spcBef>
              <a:spcAft>
                <a:spcPts val="0"/>
              </a:spcAft>
              <a:buClr>
                <a:schemeClr val="dk1"/>
              </a:buClr>
              <a:buSzPts val="1200"/>
              <a:buFont typeface="Montserrat Medium"/>
              <a:buChar char="●"/>
            </a:pPr>
            <a:r>
              <a:rPr lang="en-GB" sz="1200">
                <a:solidFill>
                  <a:schemeClr val="dk1"/>
                </a:solidFill>
                <a:latin typeface="Montserrat Medium"/>
                <a:ea typeface="Montserrat Medium"/>
                <a:cs typeface="Montserrat Medium"/>
                <a:sym typeface="Montserrat Medium"/>
              </a:rPr>
              <a:t>Past car prices for each route collected on daily basis</a:t>
            </a:r>
            <a:endParaRPr sz="1200">
              <a:solidFill>
                <a:schemeClr val="dk1"/>
              </a:solidFill>
              <a:latin typeface="Montserrat Medium"/>
              <a:ea typeface="Montserrat Medium"/>
              <a:cs typeface="Montserrat Medium"/>
              <a:sym typeface="Montserrat Medium"/>
            </a:endParaRPr>
          </a:p>
          <a:p>
            <a:pPr indent="-304800" lvl="0" marL="457200" rtl="0" algn="l">
              <a:lnSpc>
                <a:spcPct val="150000"/>
              </a:lnSpc>
              <a:spcBef>
                <a:spcPts val="0"/>
              </a:spcBef>
              <a:spcAft>
                <a:spcPts val="0"/>
              </a:spcAft>
              <a:buClr>
                <a:schemeClr val="dk1"/>
              </a:buClr>
              <a:buSzPts val="1200"/>
              <a:buFont typeface="Montserrat Medium"/>
              <a:buChar char="●"/>
            </a:pPr>
            <a:r>
              <a:rPr lang="en-GB" sz="1200">
                <a:solidFill>
                  <a:schemeClr val="dk1"/>
                </a:solidFill>
                <a:latin typeface="Montserrat Medium"/>
                <a:ea typeface="Montserrat Medium"/>
                <a:cs typeface="Montserrat Medium"/>
                <a:sym typeface="Montserrat Medium"/>
              </a:rPr>
              <a:t>Python script was run on remote server which collected prices at specific times</a:t>
            </a:r>
            <a:endParaRPr sz="1200">
              <a:latin typeface="Montserrat Medium"/>
              <a:ea typeface="Montserrat Medium"/>
              <a:cs typeface="Montserrat Medium"/>
              <a:sym typeface="Montserrat Medium"/>
            </a:endParaRPr>
          </a:p>
        </p:txBody>
      </p:sp>
      <p:sp>
        <p:nvSpPr>
          <p:cNvPr id="74" name="Google Shape;74;p15"/>
          <p:cNvSpPr/>
          <p:nvPr/>
        </p:nvSpPr>
        <p:spPr>
          <a:xfrm>
            <a:off x="-75" y="0"/>
            <a:ext cx="9144000" cy="5143500"/>
          </a:xfrm>
          <a:prstGeom prst="frame">
            <a:avLst>
              <a:gd fmla="val 688" name="adj1"/>
            </a:avLst>
          </a:prstGeom>
          <a:solidFill>
            <a:srgbClr val="4C11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 name="Google Shape;75;p15"/>
          <p:cNvPicPr preferRelativeResize="0"/>
          <p:nvPr/>
        </p:nvPicPr>
        <p:blipFill>
          <a:blip r:embed="rId3">
            <a:alphaModFix/>
          </a:blip>
          <a:stretch>
            <a:fillRect/>
          </a:stretch>
        </p:blipFill>
        <p:spPr>
          <a:xfrm>
            <a:off x="7820892" y="183575"/>
            <a:ext cx="1149500" cy="373175"/>
          </a:xfrm>
          <a:prstGeom prst="rect">
            <a:avLst/>
          </a:prstGeom>
          <a:noFill/>
          <a:ln>
            <a:noFill/>
          </a:ln>
        </p:spPr>
      </p:pic>
      <p:sp>
        <p:nvSpPr>
          <p:cNvPr id="76" name="Google Shape;76;p15"/>
          <p:cNvSpPr/>
          <p:nvPr/>
        </p:nvSpPr>
        <p:spPr>
          <a:xfrm>
            <a:off x="423925" y="749075"/>
            <a:ext cx="798300" cy="46800"/>
          </a:xfrm>
          <a:prstGeom prst="roundRect">
            <a:avLst>
              <a:gd fmla="val 50000" name="adj"/>
            </a:avLst>
          </a:pr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 name="Google Shape;77;p15"/>
          <p:cNvPicPr preferRelativeResize="0"/>
          <p:nvPr/>
        </p:nvPicPr>
        <p:blipFill>
          <a:blip r:embed="rId4">
            <a:alphaModFix/>
          </a:blip>
          <a:stretch>
            <a:fillRect/>
          </a:stretch>
        </p:blipFill>
        <p:spPr>
          <a:xfrm>
            <a:off x="522825" y="2103703"/>
            <a:ext cx="6169527" cy="1862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00" y="296675"/>
            <a:ext cx="46905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GB" sz="2020">
                <a:latin typeface="Roboto Medium"/>
                <a:ea typeface="Roboto Medium"/>
                <a:cs typeface="Roboto Medium"/>
                <a:sym typeface="Roboto Medium"/>
              </a:rPr>
              <a:t>ATTRIBUTE TYPES</a:t>
            </a:r>
            <a:endParaRPr sz="2020">
              <a:latin typeface="Roboto Medium"/>
              <a:ea typeface="Roboto Medium"/>
              <a:cs typeface="Roboto Medium"/>
              <a:sym typeface="Roboto Medium"/>
            </a:endParaRPr>
          </a:p>
        </p:txBody>
      </p:sp>
      <p:sp>
        <p:nvSpPr>
          <p:cNvPr id="83" name="Google Shape;83;p16"/>
          <p:cNvSpPr txBox="1"/>
          <p:nvPr>
            <p:ph idx="1" type="body"/>
          </p:nvPr>
        </p:nvSpPr>
        <p:spPr>
          <a:xfrm>
            <a:off x="311700" y="1000075"/>
            <a:ext cx="8520600" cy="3416400"/>
          </a:xfrm>
          <a:prstGeom prst="rect">
            <a:avLst/>
          </a:prstGeom>
        </p:spPr>
        <p:txBody>
          <a:bodyPr anchorCtr="0" anchor="t" bIns="91425" lIns="91425" spcFirstLastPara="1" rIns="91425" wrap="square" tIns="91425">
            <a:normAutofit/>
          </a:bodyPr>
          <a:lstStyle/>
          <a:p>
            <a:pPr indent="-304800" lvl="0" marL="457200" rtl="0" algn="l">
              <a:lnSpc>
                <a:spcPct val="150000"/>
              </a:lnSpc>
              <a:spcBef>
                <a:spcPts val="0"/>
              </a:spcBef>
              <a:spcAft>
                <a:spcPts val="0"/>
              </a:spcAft>
              <a:buClr>
                <a:schemeClr val="dk1"/>
              </a:buClr>
              <a:buSzPts val="1200"/>
              <a:buFont typeface="Montserrat"/>
              <a:buChar char="●"/>
            </a:pPr>
            <a:r>
              <a:rPr lang="en-GB" sz="1200">
                <a:solidFill>
                  <a:schemeClr val="dk1"/>
                </a:solidFill>
                <a:latin typeface="Montserrat"/>
                <a:ea typeface="Montserrat"/>
                <a:cs typeface="Montserrat"/>
                <a:sym typeface="Montserrat"/>
              </a:rPr>
              <a:t>Data collection -&gt; Data pre-processing</a:t>
            </a:r>
            <a:endParaRPr sz="1200">
              <a:solidFill>
                <a:schemeClr val="dk1"/>
              </a:solidFill>
              <a:latin typeface="Montserrat"/>
              <a:ea typeface="Montserrat"/>
              <a:cs typeface="Montserrat"/>
              <a:sym typeface="Montserrat"/>
            </a:endParaRPr>
          </a:p>
          <a:p>
            <a:pPr indent="-304800" lvl="0" marL="457200" rtl="0" algn="l">
              <a:lnSpc>
                <a:spcPct val="115000"/>
              </a:lnSpc>
              <a:spcBef>
                <a:spcPts val="0"/>
              </a:spcBef>
              <a:spcAft>
                <a:spcPts val="0"/>
              </a:spcAft>
              <a:buClr>
                <a:schemeClr val="dk1"/>
              </a:buClr>
              <a:buSzPts val="1200"/>
              <a:buFont typeface="Montserrat Medium"/>
              <a:buChar char="●"/>
            </a:pPr>
            <a:r>
              <a:rPr lang="en-GB" sz="1200">
                <a:solidFill>
                  <a:schemeClr val="dk1"/>
                </a:solidFill>
                <a:latin typeface="Montserrat"/>
                <a:ea typeface="Montserrat"/>
                <a:cs typeface="Montserrat"/>
                <a:sym typeface="Montserrat"/>
              </a:rPr>
              <a:t>Below provides</a:t>
            </a:r>
            <a:r>
              <a:rPr lang="en-GB" sz="1200">
                <a:solidFill>
                  <a:schemeClr val="dk1"/>
                </a:solidFill>
                <a:latin typeface="Montserrat"/>
                <a:ea typeface="Montserrat"/>
                <a:cs typeface="Montserrat"/>
                <a:sym typeface="Montserrat"/>
              </a:rPr>
              <a:t> the information that the label, that is the variable that I want to predict, is continuous meaning I have a regression problem and not a classification problem that would be the case if label was discrete.</a:t>
            </a:r>
            <a:endParaRPr sz="1200">
              <a:latin typeface="Montserrat"/>
              <a:ea typeface="Montserrat"/>
              <a:cs typeface="Montserrat"/>
              <a:sym typeface="Montserrat"/>
            </a:endParaRPr>
          </a:p>
        </p:txBody>
      </p:sp>
      <p:sp>
        <p:nvSpPr>
          <p:cNvPr id="84" name="Google Shape;84;p16"/>
          <p:cNvSpPr/>
          <p:nvPr/>
        </p:nvSpPr>
        <p:spPr>
          <a:xfrm>
            <a:off x="-75" y="0"/>
            <a:ext cx="9144000" cy="5143500"/>
          </a:xfrm>
          <a:prstGeom prst="frame">
            <a:avLst>
              <a:gd fmla="val 688" name="adj1"/>
            </a:avLst>
          </a:prstGeom>
          <a:solidFill>
            <a:srgbClr val="4C11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 name="Google Shape;85;p16"/>
          <p:cNvPicPr preferRelativeResize="0"/>
          <p:nvPr/>
        </p:nvPicPr>
        <p:blipFill>
          <a:blip r:embed="rId3">
            <a:alphaModFix/>
          </a:blip>
          <a:stretch>
            <a:fillRect/>
          </a:stretch>
        </p:blipFill>
        <p:spPr>
          <a:xfrm>
            <a:off x="7820892" y="183575"/>
            <a:ext cx="1149500" cy="373175"/>
          </a:xfrm>
          <a:prstGeom prst="rect">
            <a:avLst/>
          </a:prstGeom>
          <a:noFill/>
          <a:ln>
            <a:noFill/>
          </a:ln>
        </p:spPr>
      </p:pic>
      <p:sp>
        <p:nvSpPr>
          <p:cNvPr id="86" name="Google Shape;86;p16"/>
          <p:cNvSpPr/>
          <p:nvPr/>
        </p:nvSpPr>
        <p:spPr>
          <a:xfrm>
            <a:off x="423925" y="749075"/>
            <a:ext cx="798300" cy="46800"/>
          </a:xfrm>
          <a:prstGeom prst="roundRect">
            <a:avLst>
              <a:gd fmla="val 50000" name="adj"/>
            </a:avLst>
          </a:pr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 name="Google Shape;87;p16"/>
          <p:cNvPicPr preferRelativeResize="0"/>
          <p:nvPr/>
        </p:nvPicPr>
        <p:blipFill>
          <a:blip r:embed="rId4">
            <a:alphaModFix/>
          </a:blip>
          <a:stretch>
            <a:fillRect/>
          </a:stretch>
        </p:blipFill>
        <p:spPr>
          <a:xfrm>
            <a:off x="593000" y="2241425"/>
            <a:ext cx="2559475" cy="2175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311700" y="296675"/>
            <a:ext cx="46905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GB" sz="2020">
                <a:latin typeface="Roboto Medium"/>
                <a:ea typeface="Roboto Medium"/>
                <a:cs typeface="Roboto Medium"/>
                <a:sym typeface="Roboto Medium"/>
              </a:rPr>
              <a:t>BASIC STATISTICAL MEASURES</a:t>
            </a:r>
            <a:endParaRPr sz="2020">
              <a:latin typeface="Roboto Medium"/>
              <a:ea typeface="Roboto Medium"/>
              <a:cs typeface="Roboto Medium"/>
              <a:sym typeface="Roboto Medium"/>
            </a:endParaRPr>
          </a:p>
        </p:txBody>
      </p:sp>
      <p:sp>
        <p:nvSpPr>
          <p:cNvPr id="93" name="Google Shape;93;p17"/>
          <p:cNvSpPr txBox="1"/>
          <p:nvPr>
            <p:ph idx="1" type="body"/>
          </p:nvPr>
        </p:nvSpPr>
        <p:spPr>
          <a:xfrm>
            <a:off x="311700" y="1000075"/>
            <a:ext cx="8520600" cy="3416400"/>
          </a:xfrm>
          <a:prstGeom prst="rect">
            <a:avLst/>
          </a:prstGeom>
        </p:spPr>
        <p:txBody>
          <a:bodyPr anchorCtr="0" anchor="t" bIns="91425" lIns="91425" spcFirstLastPara="1" rIns="91425" wrap="square" tIns="91425">
            <a:normAutofit/>
          </a:bodyPr>
          <a:lstStyle/>
          <a:p>
            <a:pPr indent="-304800" lvl="0" marL="457200" rtl="0" algn="l">
              <a:lnSpc>
                <a:spcPct val="150000"/>
              </a:lnSpc>
              <a:spcBef>
                <a:spcPts val="0"/>
              </a:spcBef>
              <a:spcAft>
                <a:spcPts val="0"/>
              </a:spcAft>
              <a:buClr>
                <a:schemeClr val="dk1"/>
              </a:buClr>
              <a:buSzPts val="1200"/>
              <a:buFont typeface="Montserrat"/>
              <a:buChar char="●"/>
            </a:pPr>
            <a:r>
              <a:rPr lang="en-GB" sz="1200">
                <a:solidFill>
                  <a:schemeClr val="dk1"/>
                </a:solidFill>
                <a:latin typeface="Montserrat"/>
                <a:ea typeface="Montserrat"/>
                <a:cs typeface="Montserrat"/>
                <a:sym typeface="Montserrat"/>
              </a:rPr>
              <a:t>Used basic statistical measures which provided below results</a:t>
            </a:r>
            <a:endParaRPr sz="1200">
              <a:latin typeface="Montserrat"/>
              <a:ea typeface="Montserrat"/>
              <a:cs typeface="Montserrat"/>
              <a:sym typeface="Montserrat"/>
            </a:endParaRPr>
          </a:p>
        </p:txBody>
      </p:sp>
      <p:sp>
        <p:nvSpPr>
          <p:cNvPr id="94" name="Google Shape;94;p17"/>
          <p:cNvSpPr/>
          <p:nvPr/>
        </p:nvSpPr>
        <p:spPr>
          <a:xfrm>
            <a:off x="-75" y="0"/>
            <a:ext cx="9144000" cy="5143500"/>
          </a:xfrm>
          <a:prstGeom prst="frame">
            <a:avLst>
              <a:gd fmla="val 688" name="adj1"/>
            </a:avLst>
          </a:prstGeom>
          <a:solidFill>
            <a:srgbClr val="4C11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 name="Google Shape;95;p17"/>
          <p:cNvPicPr preferRelativeResize="0"/>
          <p:nvPr/>
        </p:nvPicPr>
        <p:blipFill>
          <a:blip r:embed="rId3">
            <a:alphaModFix/>
          </a:blip>
          <a:stretch>
            <a:fillRect/>
          </a:stretch>
        </p:blipFill>
        <p:spPr>
          <a:xfrm>
            <a:off x="7820892" y="183575"/>
            <a:ext cx="1149500" cy="373175"/>
          </a:xfrm>
          <a:prstGeom prst="rect">
            <a:avLst/>
          </a:prstGeom>
          <a:noFill/>
          <a:ln>
            <a:noFill/>
          </a:ln>
        </p:spPr>
      </p:pic>
      <p:sp>
        <p:nvSpPr>
          <p:cNvPr id="96" name="Google Shape;96;p17"/>
          <p:cNvSpPr/>
          <p:nvPr/>
        </p:nvSpPr>
        <p:spPr>
          <a:xfrm>
            <a:off x="423925" y="749075"/>
            <a:ext cx="798300" cy="46800"/>
          </a:xfrm>
          <a:prstGeom prst="roundRect">
            <a:avLst>
              <a:gd fmla="val 50000" name="adj"/>
            </a:avLst>
          </a:pr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7"/>
          <p:cNvPicPr preferRelativeResize="0"/>
          <p:nvPr/>
        </p:nvPicPr>
        <p:blipFill>
          <a:blip r:embed="rId4">
            <a:alphaModFix/>
          </a:blip>
          <a:stretch>
            <a:fillRect/>
          </a:stretch>
        </p:blipFill>
        <p:spPr>
          <a:xfrm>
            <a:off x="551100" y="1502347"/>
            <a:ext cx="6699424" cy="1854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311700" y="296675"/>
            <a:ext cx="46905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GB" sz="2020">
                <a:latin typeface="Roboto Medium"/>
                <a:ea typeface="Roboto Medium"/>
                <a:cs typeface="Roboto Medium"/>
                <a:sym typeface="Roboto Medium"/>
              </a:rPr>
              <a:t>DATA VISUALIZATION</a:t>
            </a:r>
            <a:endParaRPr sz="2020">
              <a:latin typeface="Roboto Medium"/>
              <a:ea typeface="Roboto Medium"/>
              <a:cs typeface="Roboto Medium"/>
              <a:sym typeface="Roboto Medium"/>
            </a:endParaRPr>
          </a:p>
        </p:txBody>
      </p:sp>
      <p:sp>
        <p:nvSpPr>
          <p:cNvPr id="103" name="Google Shape;103;p18"/>
          <p:cNvSpPr txBox="1"/>
          <p:nvPr>
            <p:ph idx="1" type="body"/>
          </p:nvPr>
        </p:nvSpPr>
        <p:spPr>
          <a:xfrm>
            <a:off x="311700" y="1000075"/>
            <a:ext cx="8520600" cy="3416400"/>
          </a:xfrm>
          <a:prstGeom prst="rect">
            <a:avLst/>
          </a:prstGeom>
        </p:spPr>
        <p:txBody>
          <a:bodyPr anchorCtr="0" anchor="t" bIns="91425" lIns="91425" spcFirstLastPara="1" rIns="91425" wrap="square" tIns="91425">
            <a:normAutofit/>
          </a:bodyPr>
          <a:lstStyle/>
          <a:p>
            <a:pPr indent="-304800" lvl="0" marL="457200" rtl="0" algn="l">
              <a:lnSpc>
                <a:spcPct val="150000"/>
              </a:lnSpc>
              <a:spcBef>
                <a:spcPts val="0"/>
              </a:spcBef>
              <a:spcAft>
                <a:spcPts val="0"/>
              </a:spcAft>
              <a:buClr>
                <a:schemeClr val="dk1"/>
              </a:buClr>
              <a:buSzPts val="1200"/>
              <a:buFont typeface="Montserrat"/>
              <a:buChar char="●"/>
            </a:pPr>
            <a:r>
              <a:rPr lang="en-GB" sz="1200">
                <a:solidFill>
                  <a:schemeClr val="dk1"/>
                </a:solidFill>
                <a:latin typeface="Montserrat"/>
                <a:ea typeface="Montserrat"/>
                <a:cs typeface="Montserrat"/>
                <a:sym typeface="Montserrat"/>
              </a:rPr>
              <a:t>Scatter plots are used to observe relationship between variables and uses dots to represent the relationship between them</a:t>
            </a:r>
            <a:r>
              <a:rPr lang="en-GB" sz="1200">
                <a:solidFill>
                  <a:srgbClr val="252525"/>
                </a:solidFill>
                <a:latin typeface="Montserrat"/>
                <a:ea typeface="Montserrat"/>
                <a:cs typeface="Montserrat"/>
                <a:sym typeface="Montserrat"/>
              </a:rPr>
              <a:t>.</a:t>
            </a:r>
            <a:endParaRPr sz="1200">
              <a:solidFill>
                <a:srgbClr val="252525"/>
              </a:solidFill>
              <a:latin typeface="Montserrat"/>
              <a:ea typeface="Montserrat"/>
              <a:cs typeface="Montserrat"/>
              <a:sym typeface="Montserrat"/>
            </a:endParaRPr>
          </a:p>
          <a:p>
            <a:pPr indent="-304800" lvl="0" marL="457200" rtl="0" algn="l">
              <a:lnSpc>
                <a:spcPct val="150000"/>
              </a:lnSpc>
              <a:spcBef>
                <a:spcPts val="0"/>
              </a:spcBef>
              <a:spcAft>
                <a:spcPts val="0"/>
              </a:spcAft>
              <a:buClr>
                <a:schemeClr val="dk1"/>
              </a:buClr>
              <a:buSzPts val="1200"/>
              <a:buFont typeface="Montserrat"/>
              <a:buChar char="●"/>
            </a:pPr>
            <a:r>
              <a:rPr lang="en-GB" sz="1200">
                <a:solidFill>
                  <a:schemeClr val="dk1"/>
                </a:solidFill>
                <a:latin typeface="Montserrat"/>
                <a:ea typeface="Montserrat"/>
                <a:cs typeface="Montserrat"/>
                <a:sym typeface="Montserrat"/>
              </a:rPr>
              <a:t>The Matplotlib module has a method for drawing scatter plots, it needs two arrays of the same length, one for the values of the x-axis, and one for the values of the y-axis</a:t>
            </a:r>
            <a:r>
              <a:rPr lang="en-GB" sz="1200">
                <a:solidFill>
                  <a:srgbClr val="252525"/>
                </a:solidFill>
                <a:latin typeface="Montserrat"/>
                <a:ea typeface="Montserrat"/>
                <a:cs typeface="Montserrat"/>
                <a:sym typeface="Montserrat"/>
              </a:rPr>
              <a:t>. </a:t>
            </a:r>
            <a:endParaRPr sz="1200">
              <a:solidFill>
                <a:srgbClr val="252525"/>
              </a:solidFill>
              <a:latin typeface="Montserrat"/>
              <a:ea typeface="Montserrat"/>
              <a:cs typeface="Montserrat"/>
              <a:sym typeface="Montserrat"/>
            </a:endParaRPr>
          </a:p>
          <a:p>
            <a:pPr indent="-304800" lvl="0" marL="457200" rtl="0" algn="l">
              <a:lnSpc>
                <a:spcPct val="150000"/>
              </a:lnSpc>
              <a:spcBef>
                <a:spcPts val="0"/>
              </a:spcBef>
              <a:spcAft>
                <a:spcPts val="0"/>
              </a:spcAft>
              <a:buClr>
                <a:schemeClr val="dk1"/>
              </a:buClr>
              <a:buSzPts val="1200"/>
              <a:buFont typeface="Montserrat"/>
              <a:buChar char="●"/>
            </a:pPr>
            <a:r>
              <a:rPr lang="en-GB" sz="1200">
                <a:solidFill>
                  <a:srgbClr val="252525"/>
                </a:solidFill>
                <a:latin typeface="Montserrat"/>
                <a:ea typeface="Montserrat"/>
                <a:cs typeface="Montserrat"/>
                <a:sym typeface="Montserrat"/>
              </a:rPr>
              <a:t>The</a:t>
            </a:r>
            <a:r>
              <a:rPr lang="en-GB" sz="1200">
                <a:solidFill>
                  <a:srgbClr val="666666"/>
                </a:solidFill>
                <a:latin typeface="Montserrat"/>
                <a:ea typeface="Montserrat"/>
                <a:cs typeface="Montserrat"/>
                <a:sym typeface="Montserrat"/>
              </a:rPr>
              <a:t> </a:t>
            </a:r>
            <a:r>
              <a:rPr lang="en-GB" sz="1200">
                <a:solidFill>
                  <a:srgbClr val="252525"/>
                </a:solidFill>
                <a:latin typeface="Montserrat"/>
                <a:ea typeface="Montserrat"/>
                <a:cs typeface="Montserrat"/>
                <a:sym typeface="Montserrat"/>
              </a:rPr>
              <a:t>scatter plot gave me a better intuition of how my variables were distributed.</a:t>
            </a:r>
            <a:endParaRPr sz="1200">
              <a:latin typeface="Montserrat"/>
              <a:ea typeface="Montserrat"/>
              <a:cs typeface="Montserrat"/>
              <a:sym typeface="Montserrat"/>
            </a:endParaRPr>
          </a:p>
        </p:txBody>
      </p:sp>
      <p:sp>
        <p:nvSpPr>
          <p:cNvPr id="104" name="Google Shape;104;p18"/>
          <p:cNvSpPr/>
          <p:nvPr/>
        </p:nvSpPr>
        <p:spPr>
          <a:xfrm>
            <a:off x="-75" y="0"/>
            <a:ext cx="9144000" cy="5143500"/>
          </a:xfrm>
          <a:prstGeom prst="frame">
            <a:avLst>
              <a:gd fmla="val 688" name="adj1"/>
            </a:avLst>
          </a:prstGeom>
          <a:solidFill>
            <a:srgbClr val="4C11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 name="Google Shape;105;p18"/>
          <p:cNvPicPr preferRelativeResize="0"/>
          <p:nvPr/>
        </p:nvPicPr>
        <p:blipFill>
          <a:blip r:embed="rId3">
            <a:alphaModFix/>
          </a:blip>
          <a:stretch>
            <a:fillRect/>
          </a:stretch>
        </p:blipFill>
        <p:spPr>
          <a:xfrm>
            <a:off x="7820892" y="183575"/>
            <a:ext cx="1149500" cy="373175"/>
          </a:xfrm>
          <a:prstGeom prst="rect">
            <a:avLst/>
          </a:prstGeom>
          <a:noFill/>
          <a:ln>
            <a:noFill/>
          </a:ln>
        </p:spPr>
      </p:pic>
      <p:sp>
        <p:nvSpPr>
          <p:cNvPr id="106" name="Google Shape;106;p18"/>
          <p:cNvSpPr/>
          <p:nvPr/>
        </p:nvSpPr>
        <p:spPr>
          <a:xfrm>
            <a:off x="423925" y="749075"/>
            <a:ext cx="798300" cy="46800"/>
          </a:xfrm>
          <a:prstGeom prst="roundRect">
            <a:avLst>
              <a:gd fmla="val 50000" name="adj"/>
            </a:avLst>
          </a:pr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 name="Google Shape;107;p18"/>
          <p:cNvPicPr preferRelativeResize="0"/>
          <p:nvPr/>
        </p:nvPicPr>
        <p:blipFill>
          <a:blip r:embed="rId4">
            <a:alphaModFix/>
          </a:blip>
          <a:stretch>
            <a:fillRect/>
          </a:stretch>
        </p:blipFill>
        <p:spPr>
          <a:xfrm>
            <a:off x="595776" y="2685075"/>
            <a:ext cx="2973624" cy="2077175"/>
          </a:xfrm>
          <a:prstGeom prst="rect">
            <a:avLst/>
          </a:prstGeom>
          <a:noFill/>
          <a:ln>
            <a:noFill/>
          </a:ln>
        </p:spPr>
      </p:pic>
      <p:pic>
        <p:nvPicPr>
          <p:cNvPr id="108" name="Google Shape;108;p18"/>
          <p:cNvPicPr preferRelativeResize="0"/>
          <p:nvPr/>
        </p:nvPicPr>
        <p:blipFill>
          <a:blip r:embed="rId5">
            <a:alphaModFix/>
          </a:blip>
          <a:stretch>
            <a:fillRect/>
          </a:stretch>
        </p:blipFill>
        <p:spPr>
          <a:xfrm>
            <a:off x="4810600" y="2685075"/>
            <a:ext cx="3354299" cy="2034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9"/>
          <p:cNvSpPr txBox="1"/>
          <p:nvPr>
            <p:ph type="title"/>
          </p:nvPr>
        </p:nvSpPr>
        <p:spPr>
          <a:xfrm>
            <a:off x="311700" y="296675"/>
            <a:ext cx="46905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GB" sz="2020">
                <a:latin typeface="Roboto Medium"/>
                <a:ea typeface="Roboto Medium"/>
                <a:cs typeface="Roboto Medium"/>
                <a:sym typeface="Roboto Medium"/>
              </a:rPr>
              <a:t>DATA VISUALIZATION</a:t>
            </a:r>
            <a:endParaRPr sz="2020">
              <a:latin typeface="Roboto Medium"/>
              <a:ea typeface="Roboto Medium"/>
              <a:cs typeface="Roboto Medium"/>
              <a:sym typeface="Roboto Medium"/>
            </a:endParaRPr>
          </a:p>
        </p:txBody>
      </p:sp>
      <p:sp>
        <p:nvSpPr>
          <p:cNvPr id="114" name="Google Shape;114;p19"/>
          <p:cNvSpPr/>
          <p:nvPr/>
        </p:nvSpPr>
        <p:spPr>
          <a:xfrm>
            <a:off x="-75" y="0"/>
            <a:ext cx="9144000" cy="5143500"/>
          </a:xfrm>
          <a:prstGeom prst="frame">
            <a:avLst>
              <a:gd fmla="val 688" name="adj1"/>
            </a:avLst>
          </a:prstGeom>
          <a:solidFill>
            <a:srgbClr val="4C11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9"/>
          <p:cNvPicPr preferRelativeResize="0"/>
          <p:nvPr/>
        </p:nvPicPr>
        <p:blipFill>
          <a:blip r:embed="rId3">
            <a:alphaModFix/>
          </a:blip>
          <a:stretch>
            <a:fillRect/>
          </a:stretch>
        </p:blipFill>
        <p:spPr>
          <a:xfrm>
            <a:off x="7820892" y="183575"/>
            <a:ext cx="1149500" cy="373175"/>
          </a:xfrm>
          <a:prstGeom prst="rect">
            <a:avLst/>
          </a:prstGeom>
          <a:noFill/>
          <a:ln>
            <a:noFill/>
          </a:ln>
        </p:spPr>
      </p:pic>
      <p:sp>
        <p:nvSpPr>
          <p:cNvPr id="116" name="Google Shape;116;p19"/>
          <p:cNvSpPr/>
          <p:nvPr/>
        </p:nvSpPr>
        <p:spPr>
          <a:xfrm>
            <a:off x="423925" y="749075"/>
            <a:ext cx="798300" cy="46800"/>
          </a:xfrm>
          <a:prstGeom prst="roundRect">
            <a:avLst>
              <a:gd fmla="val 50000" name="adj"/>
            </a:avLst>
          </a:pr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 name="Google Shape;117;p19"/>
          <p:cNvPicPr preferRelativeResize="0"/>
          <p:nvPr/>
        </p:nvPicPr>
        <p:blipFill rotWithShape="1">
          <a:blip r:embed="rId4">
            <a:alphaModFix/>
          </a:blip>
          <a:srcRect b="-1481" l="0" r="0" t="0"/>
          <a:stretch/>
        </p:blipFill>
        <p:spPr>
          <a:xfrm>
            <a:off x="423925" y="1229350"/>
            <a:ext cx="2734251" cy="1632075"/>
          </a:xfrm>
          <a:prstGeom prst="rect">
            <a:avLst/>
          </a:prstGeom>
          <a:noFill/>
          <a:ln>
            <a:noFill/>
          </a:ln>
        </p:spPr>
      </p:pic>
      <p:pic>
        <p:nvPicPr>
          <p:cNvPr id="118" name="Google Shape;118;p19"/>
          <p:cNvPicPr preferRelativeResize="0"/>
          <p:nvPr/>
        </p:nvPicPr>
        <p:blipFill>
          <a:blip r:embed="rId5">
            <a:alphaModFix/>
          </a:blip>
          <a:stretch>
            <a:fillRect/>
          </a:stretch>
        </p:blipFill>
        <p:spPr>
          <a:xfrm>
            <a:off x="423925" y="3094600"/>
            <a:ext cx="2826100" cy="1670176"/>
          </a:xfrm>
          <a:prstGeom prst="rect">
            <a:avLst/>
          </a:prstGeom>
          <a:noFill/>
          <a:ln>
            <a:noFill/>
          </a:ln>
        </p:spPr>
      </p:pic>
      <p:pic>
        <p:nvPicPr>
          <p:cNvPr id="119" name="Google Shape;119;p19"/>
          <p:cNvPicPr preferRelativeResize="0"/>
          <p:nvPr/>
        </p:nvPicPr>
        <p:blipFill>
          <a:blip r:embed="rId6">
            <a:alphaModFix/>
          </a:blip>
          <a:stretch>
            <a:fillRect/>
          </a:stretch>
        </p:blipFill>
        <p:spPr>
          <a:xfrm>
            <a:off x="4606548" y="1328350"/>
            <a:ext cx="3007725" cy="35264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0"/>
          <p:cNvSpPr txBox="1"/>
          <p:nvPr>
            <p:ph type="title"/>
          </p:nvPr>
        </p:nvSpPr>
        <p:spPr>
          <a:xfrm>
            <a:off x="311700" y="296675"/>
            <a:ext cx="46905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GB" sz="2020">
                <a:latin typeface="Roboto Medium"/>
                <a:ea typeface="Roboto Medium"/>
                <a:cs typeface="Roboto Medium"/>
                <a:sym typeface="Roboto Medium"/>
              </a:rPr>
              <a:t>FEATURE ENGG. &amp; SELECTION</a:t>
            </a:r>
            <a:endParaRPr sz="2020">
              <a:latin typeface="Roboto Medium"/>
              <a:ea typeface="Roboto Medium"/>
              <a:cs typeface="Roboto Medium"/>
              <a:sym typeface="Roboto Medium"/>
            </a:endParaRPr>
          </a:p>
        </p:txBody>
      </p:sp>
      <p:sp>
        <p:nvSpPr>
          <p:cNvPr id="125" name="Google Shape;125;p20"/>
          <p:cNvSpPr txBox="1"/>
          <p:nvPr>
            <p:ph idx="1" type="body"/>
          </p:nvPr>
        </p:nvSpPr>
        <p:spPr>
          <a:xfrm>
            <a:off x="311700" y="1000075"/>
            <a:ext cx="8520600" cy="3416400"/>
          </a:xfrm>
          <a:prstGeom prst="rect">
            <a:avLst/>
          </a:prstGeom>
        </p:spPr>
        <p:txBody>
          <a:bodyPr anchorCtr="0" anchor="t" bIns="91425" lIns="91425" spcFirstLastPara="1" rIns="91425" wrap="square" tIns="91425">
            <a:normAutofit/>
          </a:bodyPr>
          <a:lstStyle/>
          <a:p>
            <a:pPr indent="-304800" lvl="0" marL="457200" rtl="0" algn="l">
              <a:spcBef>
                <a:spcPts val="1200"/>
              </a:spcBef>
              <a:spcAft>
                <a:spcPts val="0"/>
              </a:spcAft>
              <a:buClr>
                <a:schemeClr val="dk1"/>
              </a:buClr>
              <a:buSzPts val="1200"/>
              <a:buFont typeface="Montserrat"/>
              <a:buChar char="●"/>
            </a:pPr>
            <a:r>
              <a:rPr lang="en-GB" sz="1200">
                <a:solidFill>
                  <a:schemeClr val="dk1"/>
                </a:solidFill>
                <a:latin typeface="Montserrat"/>
                <a:ea typeface="Montserrat"/>
                <a:cs typeface="Montserrat"/>
                <a:sym typeface="Montserrat"/>
              </a:rPr>
              <a:t>Create Aggregated Features | Dealing with heavily Skewed features | Scaling/Normalizing numeric variables | Encodings for Categorical Variables</a:t>
            </a:r>
            <a:endParaRPr sz="1200">
              <a:solidFill>
                <a:schemeClr val="dk1"/>
              </a:solidFill>
            </a:endParaRPr>
          </a:p>
          <a:p>
            <a:pPr indent="0" lvl="0" marL="457200" rtl="0" algn="l">
              <a:lnSpc>
                <a:spcPct val="150000"/>
              </a:lnSpc>
              <a:spcBef>
                <a:spcPts val="1200"/>
              </a:spcBef>
              <a:spcAft>
                <a:spcPts val="1200"/>
              </a:spcAft>
              <a:buNone/>
            </a:pPr>
            <a:r>
              <a:t/>
            </a:r>
            <a:endParaRPr sz="1200">
              <a:latin typeface="Montserrat"/>
              <a:ea typeface="Montserrat"/>
              <a:cs typeface="Montserrat"/>
              <a:sym typeface="Montserrat"/>
            </a:endParaRPr>
          </a:p>
        </p:txBody>
      </p:sp>
      <p:sp>
        <p:nvSpPr>
          <p:cNvPr id="126" name="Google Shape;126;p20"/>
          <p:cNvSpPr/>
          <p:nvPr/>
        </p:nvSpPr>
        <p:spPr>
          <a:xfrm>
            <a:off x="-75" y="0"/>
            <a:ext cx="9144000" cy="5143500"/>
          </a:xfrm>
          <a:prstGeom prst="frame">
            <a:avLst>
              <a:gd fmla="val 688" name="adj1"/>
            </a:avLst>
          </a:prstGeom>
          <a:solidFill>
            <a:srgbClr val="4C11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 name="Google Shape;127;p20"/>
          <p:cNvPicPr preferRelativeResize="0"/>
          <p:nvPr/>
        </p:nvPicPr>
        <p:blipFill>
          <a:blip r:embed="rId3">
            <a:alphaModFix/>
          </a:blip>
          <a:stretch>
            <a:fillRect/>
          </a:stretch>
        </p:blipFill>
        <p:spPr>
          <a:xfrm>
            <a:off x="7820892" y="183575"/>
            <a:ext cx="1149500" cy="373175"/>
          </a:xfrm>
          <a:prstGeom prst="rect">
            <a:avLst/>
          </a:prstGeom>
          <a:noFill/>
          <a:ln>
            <a:noFill/>
          </a:ln>
        </p:spPr>
      </p:pic>
      <p:sp>
        <p:nvSpPr>
          <p:cNvPr id="128" name="Google Shape;128;p20"/>
          <p:cNvSpPr/>
          <p:nvPr/>
        </p:nvSpPr>
        <p:spPr>
          <a:xfrm>
            <a:off x="423925" y="749075"/>
            <a:ext cx="798300" cy="46800"/>
          </a:xfrm>
          <a:prstGeom prst="roundRect">
            <a:avLst>
              <a:gd fmla="val 50000" name="adj"/>
            </a:avLst>
          </a:pr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9" name="Google Shape;129;p20"/>
          <p:cNvPicPr preferRelativeResize="0"/>
          <p:nvPr/>
        </p:nvPicPr>
        <p:blipFill>
          <a:blip r:embed="rId4">
            <a:alphaModFix/>
          </a:blip>
          <a:stretch>
            <a:fillRect/>
          </a:stretch>
        </p:blipFill>
        <p:spPr>
          <a:xfrm>
            <a:off x="606101" y="1588925"/>
            <a:ext cx="5142126" cy="30953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311700" y="296675"/>
            <a:ext cx="46905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GB" sz="2020">
                <a:latin typeface="Roboto Medium"/>
                <a:ea typeface="Roboto Medium"/>
                <a:cs typeface="Roboto Medium"/>
                <a:sym typeface="Roboto Medium"/>
              </a:rPr>
              <a:t>MACHINE LEARNING: SAMPLING</a:t>
            </a:r>
            <a:endParaRPr sz="2020">
              <a:latin typeface="Roboto Medium"/>
              <a:ea typeface="Roboto Medium"/>
              <a:cs typeface="Roboto Medium"/>
              <a:sym typeface="Roboto Medium"/>
            </a:endParaRPr>
          </a:p>
        </p:txBody>
      </p:sp>
      <p:sp>
        <p:nvSpPr>
          <p:cNvPr id="135" name="Google Shape;135;p21"/>
          <p:cNvSpPr/>
          <p:nvPr/>
        </p:nvSpPr>
        <p:spPr>
          <a:xfrm>
            <a:off x="-75" y="0"/>
            <a:ext cx="9144000" cy="5143500"/>
          </a:xfrm>
          <a:prstGeom prst="frame">
            <a:avLst>
              <a:gd fmla="val 688" name="adj1"/>
            </a:avLst>
          </a:prstGeom>
          <a:solidFill>
            <a:srgbClr val="4C11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 name="Google Shape;136;p21"/>
          <p:cNvPicPr preferRelativeResize="0"/>
          <p:nvPr/>
        </p:nvPicPr>
        <p:blipFill>
          <a:blip r:embed="rId3">
            <a:alphaModFix/>
          </a:blip>
          <a:stretch>
            <a:fillRect/>
          </a:stretch>
        </p:blipFill>
        <p:spPr>
          <a:xfrm>
            <a:off x="7820892" y="183575"/>
            <a:ext cx="1149500" cy="373175"/>
          </a:xfrm>
          <a:prstGeom prst="rect">
            <a:avLst/>
          </a:prstGeom>
          <a:noFill/>
          <a:ln>
            <a:noFill/>
          </a:ln>
        </p:spPr>
      </p:pic>
      <p:sp>
        <p:nvSpPr>
          <p:cNvPr id="137" name="Google Shape;137;p21"/>
          <p:cNvSpPr/>
          <p:nvPr/>
        </p:nvSpPr>
        <p:spPr>
          <a:xfrm>
            <a:off x="423925" y="749075"/>
            <a:ext cx="798300" cy="46800"/>
          </a:xfrm>
          <a:prstGeom prst="roundRect">
            <a:avLst>
              <a:gd fmla="val 50000" name="adj"/>
            </a:avLst>
          </a:pr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8" name="Google Shape;138;p21"/>
          <p:cNvPicPr preferRelativeResize="0"/>
          <p:nvPr/>
        </p:nvPicPr>
        <p:blipFill>
          <a:blip r:embed="rId4">
            <a:alphaModFix/>
          </a:blip>
          <a:stretch>
            <a:fillRect/>
          </a:stretch>
        </p:blipFill>
        <p:spPr>
          <a:xfrm>
            <a:off x="423925" y="1235199"/>
            <a:ext cx="3533526" cy="1055325"/>
          </a:xfrm>
          <a:prstGeom prst="rect">
            <a:avLst/>
          </a:prstGeom>
          <a:noFill/>
          <a:ln>
            <a:noFill/>
          </a:ln>
        </p:spPr>
      </p:pic>
      <p:sp>
        <p:nvSpPr>
          <p:cNvPr id="139" name="Google Shape;139;p21"/>
          <p:cNvSpPr/>
          <p:nvPr/>
        </p:nvSpPr>
        <p:spPr>
          <a:xfrm>
            <a:off x="4306550" y="1313413"/>
            <a:ext cx="3981000" cy="584700"/>
          </a:xfrm>
          <a:prstGeom prst="rect">
            <a:avLst/>
          </a:prstGeom>
          <a:solidFill>
            <a:srgbClr val="FBE4D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GB" sz="1100">
                <a:solidFill>
                  <a:srgbClr val="000000"/>
                </a:solidFill>
                <a:latin typeface="Montserrat"/>
                <a:ea typeface="Montserrat"/>
                <a:cs typeface="Montserrat"/>
                <a:sym typeface="Montserrat"/>
              </a:rPr>
              <a:t>TRAINING SET : train the learning algorithm </a:t>
            </a:r>
            <a:br>
              <a:rPr lang="en-GB" sz="1100">
                <a:solidFill>
                  <a:srgbClr val="000000"/>
                </a:solidFill>
                <a:latin typeface="Montserrat"/>
                <a:ea typeface="Montserrat"/>
                <a:cs typeface="Montserrat"/>
                <a:sym typeface="Montserrat"/>
              </a:rPr>
            </a:br>
            <a:r>
              <a:rPr lang="en-GB" sz="1100">
                <a:solidFill>
                  <a:srgbClr val="000000"/>
                </a:solidFill>
                <a:latin typeface="Montserrat"/>
                <a:ea typeface="Montserrat"/>
                <a:cs typeface="Montserrat"/>
                <a:sym typeface="Montserrat"/>
              </a:rPr>
              <a:t>TEST SET : validate model and make optimization</a:t>
            </a:r>
            <a:endParaRPr sz="1100">
              <a:solidFill>
                <a:srgbClr val="000000"/>
              </a:solidFill>
              <a:latin typeface="Montserrat"/>
              <a:ea typeface="Montserrat"/>
              <a:cs typeface="Montserrat"/>
              <a:sym typeface="Montserrat"/>
            </a:endParaRPr>
          </a:p>
        </p:txBody>
      </p:sp>
      <p:sp>
        <p:nvSpPr>
          <p:cNvPr id="140" name="Google Shape;140;p21"/>
          <p:cNvSpPr/>
          <p:nvPr/>
        </p:nvSpPr>
        <p:spPr>
          <a:xfrm>
            <a:off x="411350" y="2872050"/>
            <a:ext cx="7704600" cy="1322400"/>
          </a:xfrm>
          <a:prstGeom prst="rect">
            <a:avLst/>
          </a:prstGeom>
          <a:solidFill>
            <a:srgbClr val="D5DB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41" name="Google Shape;141;p21"/>
          <p:cNvSpPr/>
          <p:nvPr/>
        </p:nvSpPr>
        <p:spPr>
          <a:xfrm>
            <a:off x="560249" y="3035900"/>
            <a:ext cx="7555800" cy="147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200">
                <a:solidFill>
                  <a:srgbClr val="000000"/>
                </a:solidFill>
                <a:latin typeface="Montserrat"/>
                <a:ea typeface="Montserrat"/>
                <a:cs typeface="Montserrat"/>
                <a:sym typeface="Montserrat"/>
              </a:rPr>
              <a:t>As the model is built from the training set, we can’t check it on the same set because the result would be overly optimistic. </a:t>
            </a:r>
            <a:br>
              <a:rPr lang="en-GB" sz="1200">
                <a:solidFill>
                  <a:srgbClr val="000000"/>
                </a:solidFill>
                <a:latin typeface="Montserrat"/>
                <a:ea typeface="Montserrat"/>
                <a:cs typeface="Montserrat"/>
                <a:sym typeface="Montserrat"/>
              </a:rPr>
            </a:br>
            <a:endParaRPr sz="1200">
              <a:solidFill>
                <a:srgbClr val="000000"/>
              </a:solidFill>
              <a:latin typeface="Montserrat"/>
              <a:ea typeface="Montserrat"/>
              <a:cs typeface="Montserrat"/>
              <a:sym typeface="Montserrat"/>
            </a:endParaRPr>
          </a:p>
          <a:p>
            <a:pPr indent="0" lvl="0" marL="0" marR="0" rtl="0" algn="l">
              <a:spcBef>
                <a:spcPts val="0"/>
              </a:spcBef>
              <a:spcAft>
                <a:spcPts val="0"/>
              </a:spcAft>
              <a:buNone/>
            </a:pPr>
            <a:r>
              <a:rPr lang="en-GB" sz="1200">
                <a:solidFill>
                  <a:srgbClr val="000000"/>
                </a:solidFill>
                <a:latin typeface="Montserrat"/>
                <a:ea typeface="Montserrat"/>
                <a:cs typeface="Montserrat"/>
                <a:sym typeface="Montserrat"/>
              </a:rPr>
              <a:t>The test set is used only to see how well the learning algorithm is generalized, meaning how it performs with unknown data </a:t>
            </a:r>
            <a:endParaRPr sz="1200">
              <a:solidFill>
                <a:srgbClr val="000000"/>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